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257" r:id="rId3"/>
    <p:sldId id="30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4" r:id="rId13"/>
    <p:sldId id="289" r:id="rId14"/>
    <p:sldId id="291" r:id="rId15"/>
    <p:sldId id="292" r:id="rId16"/>
    <p:sldId id="296" r:id="rId17"/>
    <p:sldId id="305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5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136" y="300050"/>
            <a:ext cx="7983727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3500" y="3842461"/>
            <a:ext cx="4936998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2769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338" y="300050"/>
            <a:ext cx="8037322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516761"/>
            <a:ext cx="8529319" cy="468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D973-1872-4192-A9E9-046C02BD9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 Day &amp; Devils Club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5D5C4-F85A-4BC3-9D97-D7752A72C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By Mary Wilber &amp; Arlie </a:t>
            </a:r>
            <a:r>
              <a:rPr lang="en-US" dirty="0" err="1"/>
              <a:t>Neskahi</a:t>
            </a:r>
            <a:endParaRPr lang="en-US" dirty="0"/>
          </a:p>
          <a:p>
            <a:r>
              <a:rPr lang="en-US" dirty="0"/>
              <a:t>04/23/2021</a:t>
            </a:r>
          </a:p>
          <a:p>
            <a:r>
              <a:rPr lang="en-US" dirty="0"/>
              <a:t>6:30 PM Via ZOOM</a:t>
            </a:r>
          </a:p>
        </p:txBody>
      </p:sp>
    </p:spTree>
    <p:extLst>
      <p:ext uri="{BB962C8B-B14F-4D97-AF65-F5344CB8AC3E}">
        <p14:creationId xmlns:p14="http://schemas.microsoft.com/office/powerpoint/2010/main" val="236873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136" y="300050"/>
            <a:ext cx="77660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95470" algn="l"/>
              </a:tabLst>
            </a:pPr>
            <a:r>
              <a:rPr spc="-5" dirty="0"/>
              <a:t>Berries are</a:t>
            </a:r>
            <a:r>
              <a:rPr spc="30" dirty="0"/>
              <a:t> </a:t>
            </a:r>
            <a:r>
              <a:rPr dirty="0"/>
              <a:t>somewhat</a:t>
            </a:r>
            <a:r>
              <a:rPr spc="15" dirty="0"/>
              <a:t> </a:t>
            </a:r>
            <a:r>
              <a:rPr spc="-5" dirty="0"/>
              <a:t>flattened.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136" y="740791"/>
            <a:ext cx="774445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01975" algn="l"/>
              </a:tabLst>
            </a:pPr>
            <a:r>
              <a:rPr lang="en-US" sz="2200" b="1" spc="-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Berries</a:t>
            </a:r>
            <a:r>
              <a:rPr lang="en-US" sz="2200" b="1" spc="-5" dirty="0">
                <a:solidFill>
                  <a:srgbClr val="404040"/>
                </a:solidFill>
                <a:latin typeface="Arial"/>
                <a:cs typeface="Arial"/>
              </a:rPr>
              <a:t> are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 red</a:t>
            </a:r>
            <a:r>
              <a:rPr sz="22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22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ripe</a:t>
            </a:r>
            <a:r>
              <a:rPr lang="en-US" sz="2200" b="1" spc="-5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Within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the berries are usually 2 tan  seeds.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8350" y="1489787"/>
            <a:ext cx="50673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136" y="194229"/>
            <a:ext cx="3883025" cy="134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400"/>
              </a:lnSpc>
              <a:spcBef>
                <a:spcPts val="100"/>
              </a:spcBef>
            </a:pPr>
            <a:r>
              <a:rPr spc="-5" dirty="0"/>
              <a:t>Where is </a:t>
            </a:r>
            <a:r>
              <a:rPr spc="-20" dirty="0"/>
              <a:t>Devil’s </a:t>
            </a:r>
            <a:r>
              <a:rPr spc="-5" dirty="0"/>
              <a:t>Club found?  Forest areas, shade and sun  Mid to low</a:t>
            </a:r>
            <a:r>
              <a:rPr spc="40" dirty="0"/>
              <a:t> </a:t>
            </a:r>
            <a:r>
              <a:rPr spc="-5" dirty="0"/>
              <a:t>elevations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136" y="1621612"/>
            <a:ext cx="3522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Moist areas, stream</a:t>
            </a:r>
            <a:r>
              <a:rPr sz="22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banks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117725"/>
            <a:ext cx="5319776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533400"/>
            <a:ext cx="3679825" cy="3235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194229"/>
            <a:ext cx="7176134" cy="57531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30630">
              <a:lnSpc>
                <a:spcPct val="100000"/>
              </a:lnSpc>
              <a:spcBef>
                <a:spcPts val="930"/>
              </a:spcBef>
            </a:pPr>
            <a:r>
              <a:rPr sz="2200" b="1" spc="-15" dirty="0">
                <a:solidFill>
                  <a:srgbClr val="404040"/>
                </a:solidFill>
                <a:latin typeface="Arial"/>
                <a:cs typeface="Arial"/>
              </a:rPr>
              <a:t>Traditional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medicinal uses from</a:t>
            </a:r>
            <a:r>
              <a:rPr sz="2200" b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literature:</a:t>
            </a:r>
            <a:endParaRPr sz="2200">
              <a:latin typeface="Arial"/>
              <a:cs typeface="Arial"/>
            </a:endParaRPr>
          </a:p>
          <a:p>
            <a:pPr marL="12700" marR="2106930">
              <a:lnSpc>
                <a:spcPct val="131400"/>
              </a:lnSpc>
              <a:tabLst>
                <a:tab pos="1021080" algn="l"/>
                <a:tab pos="1160780" algn="l"/>
                <a:tab pos="1332865" algn="l"/>
                <a:tab pos="2545715" algn="l"/>
                <a:tab pos="3011170" algn="l"/>
                <a:tab pos="3242945" algn="l"/>
                <a:tab pos="3400425" algn="l"/>
                <a:tab pos="4286250" algn="l"/>
              </a:tabLst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Arthritis,	Rheumatism,	Diabetes  Respiratory</a:t>
            </a:r>
            <a:r>
              <a:rPr sz="2200" b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ail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ent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Coughs,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Colds  Sores,	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Swellings,	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Cuts,		Boils  Emetic,		Laxative</a:t>
            </a:r>
            <a:endParaRPr sz="2200">
              <a:latin typeface="Arial"/>
              <a:cs typeface="Arial"/>
            </a:endParaRPr>
          </a:p>
          <a:p>
            <a:pPr marL="12700" marR="626745">
              <a:lnSpc>
                <a:spcPct val="131400"/>
              </a:lnSpc>
              <a:tabLst>
                <a:tab pos="2471420" algn="l"/>
              </a:tabLst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Aid</a:t>
            </a:r>
            <a:r>
              <a:rPr sz="22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2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child-birth,	internal hemorrhaging  Analgesic, treat stomach and digestive disorders  Broken bones, </a:t>
            </a:r>
            <a:r>
              <a:rPr sz="2200" b="1" spc="-25" dirty="0">
                <a:solidFill>
                  <a:srgbClr val="404040"/>
                </a:solidFill>
                <a:latin typeface="Arial"/>
                <a:cs typeface="Arial"/>
              </a:rPr>
              <a:t>fever,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dandruff, lice, headaches  Internal infections, treatment for</a:t>
            </a:r>
            <a:r>
              <a:rPr sz="2200" b="1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cancer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Antimicrobial, Antimycobacterial, Antifungal,</a:t>
            </a:r>
            <a:r>
              <a:rPr sz="22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Antiviral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Cleansing,</a:t>
            </a:r>
            <a:r>
              <a:rPr sz="22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purification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Medicinal cannot be separated from</a:t>
            </a:r>
            <a:r>
              <a:rPr sz="2200" b="1" spc="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spiritual.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3900" y="300050"/>
            <a:ext cx="6196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Timing </a:t>
            </a:r>
            <a:r>
              <a:rPr spc="-5" dirty="0"/>
              <a:t>of harvest depends on </a:t>
            </a:r>
            <a:r>
              <a:rPr dirty="0"/>
              <a:t>who </a:t>
            </a:r>
            <a:r>
              <a:rPr spc="-10" dirty="0"/>
              <a:t>you </a:t>
            </a:r>
            <a:r>
              <a:rPr spc="-5" dirty="0"/>
              <a:t>talk</a:t>
            </a:r>
            <a:r>
              <a:rPr spc="200" dirty="0"/>
              <a:t> </a:t>
            </a:r>
            <a:r>
              <a:rPr spc="-5" dirty="0"/>
              <a:t>to.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134" y="1075627"/>
            <a:ext cx="7440930" cy="499681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Some harvest </a:t>
            </a: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year</a:t>
            </a:r>
            <a:r>
              <a:rPr sz="22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round</a:t>
            </a:r>
            <a:endParaRPr sz="2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Some harvest only in the</a:t>
            </a:r>
            <a:r>
              <a:rPr sz="2200" b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spring</a:t>
            </a:r>
            <a:endParaRPr sz="2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Some harvest only in the</a:t>
            </a:r>
            <a:r>
              <a:rPr sz="2200" b="1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fall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Harvesting during dormancy has a smaller impact</a:t>
            </a:r>
            <a:r>
              <a:rPr sz="2200" b="1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regeneration the next</a:t>
            </a:r>
            <a:r>
              <a:rPr sz="2200" b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404040"/>
                </a:solidFill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Some harvest early in the morning only on stems</a:t>
            </a:r>
            <a:r>
              <a:rPr sz="2200" b="1" spc="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have the sun shining on</a:t>
            </a:r>
            <a:r>
              <a:rPr sz="2200" b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them.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54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Some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walk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past first large clump of </a:t>
            </a:r>
            <a:r>
              <a:rPr sz="2200" b="1" spc="-15" dirty="0">
                <a:solidFill>
                  <a:srgbClr val="404040"/>
                </a:solidFill>
                <a:latin typeface="Arial"/>
                <a:cs typeface="Arial"/>
              </a:rPr>
              <a:t>devil’s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club</a:t>
            </a:r>
            <a:r>
              <a:rPr sz="2200" b="1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before</a:t>
            </a:r>
            <a:endParaRPr sz="2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harvesting the</a:t>
            </a:r>
            <a:r>
              <a:rPr sz="22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next.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136" y="300050"/>
            <a:ext cx="7948930" cy="51567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Arial"/>
              <a:cs typeface="Arial"/>
            </a:endParaRPr>
          </a:p>
          <a:p>
            <a:pPr marL="76200" algn="ctr">
              <a:lnSpc>
                <a:spcPct val="100000"/>
              </a:lnSpc>
              <a:spcBef>
                <a:spcPts val="830"/>
              </a:spcBef>
            </a:pPr>
            <a:r>
              <a:rPr sz="3200" b="1" spc="-5" dirty="0">
                <a:solidFill>
                  <a:srgbClr val="34AC8A"/>
                </a:solidFill>
                <a:latin typeface="Arial"/>
                <a:cs typeface="Arial"/>
              </a:rPr>
              <a:t>Cultural </a:t>
            </a:r>
            <a:r>
              <a:rPr lang="en-US" sz="3200" b="1" spc="-5" dirty="0">
                <a:solidFill>
                  <a:srgbClr val="34AC8A"/>
                </a:solidFill>
                <a:latin typeface="Arial"/>
                <a:cs typeface="Arial"/>
              </a:rPr>
              <a:t>H</a:t>
            </a:r>
            <a:r>
              <a:rPr sz="3200" b="1" spc="-5" dirty="0">
                <a:solidFill>
                  <a:srgbClr val="34AC8A"/>
                </a:solidFill>
                <a:latin typeface="Arial"/>
                <a:cs typeface="Arial"/>
              </a:rPr>
              <a:t>arvesting</a:t>
            </a:r>
            <a:r>
              <a:rPr sz="3200" b="1" spc="50" dirty="0">
                <a:solidFill>
                  <a:srgbClr val="34AC8A"/>
                </a:solid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34AC8A"/>
                </a:solidFill>
                <a:latin typeface="Arial"/>
                <a:cs typeface="Arial"/>
              </a:rPr>
              <a:t>P</a:t>
            </a:r>
            <a:r>
              <a:rPr sz="3200" b="1" spc="-5" dirty="0">
                <a:solidFill>
                  <a:srgbClr val="34AC8A"/>
                </a:solidFill>
                <a:latin typeface="Arial"/>
                <a:cs typeface="Arial"/>
              </a:rPr>
              <a:t>ractices</a:t>
            </a:r>
            <a:endParaRPr sz="3200" dirty="0">
              <a:latin typeface="Arial"/>
              <a:cs typeface="Arial"/>
            </a:endParaRPr>
          </a:p>
          <a:p>
            <a:pPr marL="12700" marR="353060">
              <a:lnSpc>
                <a:spcPct val="131400"/>
              </a:lnSpc>
              <a:tabLst>
                <a:tab pos="3106420" algn="l"/>
              </a:tabLst>
            </a:pP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Don’t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disturb</a:t>
            </a:r>
            <a:r>
              <a:rPr sz="2200" b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b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root.	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If there is lots of it, </a:t>
            </a: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thin it out.  Secondary stalks for routine medicinal</a:t>
            </a:r>
            <a:r>
              <a:rPr sz="2200" b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use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Don’t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harvest the main</a:t>
            </a:r>
            <a:r>
              <a:rPr sz="2200" b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stalk</a:t>
            </a:r>
            <a:endParaRPr sz="2200" dirty="0">
              <a:latin typeface="Arial"/>
              <a:cs typeface="Arial"/>
            </a:endParaRPr>
          </a:p>
          <a:p>
            <a:pPr marL="12700" marR="377190">
              <a:lnSpc>
                <a:spcPct val="100000"/>
              </a:lnSpc>
              <a:spcBef>
                <a:spcPts val="830"/>
              </a:spcBef>
              <a:tabLst>
                <a:tab pos="2514600" algn="l"/>
              </a:tabLst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Proper</a:t>
            </a:r>
            <a:r>
              <a:rPr sz="22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protocols:	ask permission from plant; thank, and  honor it</a:t>
            </a:r>
            <a:r>
              <a:rPr sz="22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afterwards.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Flowering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and fruiting stems not</a:t>
            </a:r>
            <a:r>
              <a:rPr sz="2200" b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harvested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Selective removal  individual aerial stems and decumbent  stems. (protect older and more vigorous</a:t>
            </a:r>
            <a:r>
              <a:rPr sz="2200" b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stems)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15" dirty="0">
                <a:solidFill>
                  <a:srgbClr val="404040"/>
                </a:solidFill>
                <a:latin typeface="Arial"/>
                <a:cs typeface="Arial"/>
              </a:rPr>
              <a:t>Transplant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sections of the stem in the</a:t>
            </a:r>
            <a:r>
              <a:rPr sz="2200" b="1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mud.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Broken pieces often root</a:t>
            </a:r>
            <a:r>
              <a:rPr sz="2200" b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naturally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887" y="152400"/>
            <a:ext cx="87376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789" y="300050"/>
            <a:ext cx="56597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Devil’s </a:t>
            </a:r>
            <a:r>
              <a:rPr spc="-5" dirty="0"/>
              <a:t>Club </a:t>
            </a:r>
            <a:r>
              <a:rPr dirty="0"/>
              <a:t>growing </a:t>
            </a:r>
            <a:r>
              <a:rPr spc="-5" dirty="0"/>
              <a:t>on banks of</a:t>
            </a:r>
            <a:r>
              <a:rPr spc="70" dirty="0"/>
              <a:t> </a:t>
            </a:r>
            <a:r>
              <a:rPr spc="-5" dirty="0"/>
              <a:t>streams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provides shade for salmon and their</a:t>
            </a:r>
            <a:r>
              <a:rPr spc="145" dirty="0"/>
              <a:t> </a:t>
            </a:r>
            <a:r>
              <a:rPr spc="-5" dirty="0"/>
              <a:t>eggs.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357123"/>
            <a:ext cx="2100326" cy="397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516761"/>
            <a:ext cx="8425815" cy="44339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0" marR="176530">
              <a:lnSpc>
                <a:spcPct val="100000"/>
              </a:lnSpc>
              <a:spcBef>
                <a:spcPts val="95"/>
              </a:spcBef>
              <a:tabLst>
                <a:tab pos="3383915" algn="l"/>
              </a:tabLst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Grizzly and black bear eat seeds, leaves and  stems.	Elk and deer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browse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on it.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2343150" marR="890269">
              <a:lnSpc>
                <a:spcPct val="100000"/>
              </a:lnSpc>
              <a:spcBef>
                <a:spcPts val="154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It provides hiding, escape, and thermal  cover for birds and</a:t>
            </a:r>
            <a:r>
              <a:rPr sz="2200" b="1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rodents.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2343150" marR="736600">
              <a:lnSpc>
                <a:spcPct val="100000"/>
              </a:lnSpc>
              <a:spcBef>
                <a:spcPts val="153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For the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plant </a:t>
            </a:r>
            <a:r>
              <a:rPr sz="2200" b="1" spc="-25" dirty="0">
                <a:solidFill>
                  <a:srgbClr val="404040"/>
                </a:solidFill>
                <a:latin typeface="Arial"/>
                <a:cs typeface="Arial"/>
              </a:rPr>
              <a:t>community, </a:t>
            </a:r>
            <a:r>
              <a:rPr sz="2200" b="1" spc="-15" dirty="0">
                <a:solidFill>
                  <a:srgbClr val="404040"/>
                </a:solidFill>
                <a:latin typeface="Arial"/>
                <a:cs typeface="Arial"/>
              </a:rPr>
              <a:t>Devil’s </a:t>
            </a: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Club 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provides structure, nutrient cycling, soil  stabilization.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38" y="300050"/>
            <a:ext cx="803732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indent="381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Make </a:t>
            </a:r>
            <a:r>
              <a:rPr spc="-5" dirty="0"/>
              <a:t>friends </a:t>
            </a:r>
            <a:r>
              <a:rPr dirty="0"/>
              <a:t>with </a:t>
            </a:r>
            <a:r>
              <a:rPr spc="-20" dirty="0"/>
              <a:t>Devil’s </a:t>
            </a:r>
            <a:r>
              <a:rPr spc="-5" dirty="0"/>
              <a:t>Club, </a:t>
            </a:r>
            <a:r>
              <a:rPr spc="-10" dirty="0"/>
              <a:t>respect </a:t>
            </a:r>
            <a:r>
              <a:rPr spc="-5" dirty="0"/>
              <a:t>it, </a:t>
            </a:r>
            <a:r>
              <a:rPr spc="-10" dirty="0"/>
              <a:t>say  </a:t>
            </a:r>
            <a:r>
              <a:rPr spc="-5" dirty="0"/>
              <a:t>please and thank </a:t>
            </a:r>
            <a:r>
              <a:rPr spc="-10" dirty="0"/>
              <a:t>you, </a:t>
            </a:r>
            <a:r>
              <a:rPr spc="-5" dirty="0"/>
              <a:t>understand how important it is for all  of us, and </a:t>
            </a:r>
            <a:r>
              <a:rPr spc="-15" dirty="0"/>
              <a:t>you </a:t>
            </a:r>
            <a:r>
              <a:rPr dirty="0"/>
              <a:t>will </a:t>
            </a:r>
            <a:r>
              <a:rPr spc="-5" dirty="0"/>
              <a:t>be blessed by </a:t>
            </a:r>
            <a:r>
              <a:rPr spc="-10" dirty="0"/>
              <a:t>your</a:t>
            </a:r>
            <a:r>
              <a:rPr spc="175" dirty="0"/>
              <a:t> </a:t>
            </a:r>
            <a:r>
              <a:rPr spc="-5" dirty="0"/>
              <a:t>relationship.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371600"/>
            <a:ext cx="7061200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DA99AFD-6A72-4A5A-8467-0F6A40DC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" y="857250"/>
            <a:ext cx="72437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7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2EA527-6287-4D61-8C70-B63789D6A902}"/>
              </a:ext>
            </a:extLst>
          </p:cNvPr>
          <p:cNvSpPr txBox="1"/>
          <p:nvPr/>
        </p:nvSpPr>
        <p:spPr>
          <a:xfrm>
            <a:off x="509631" y="1071170"/>
            <a:ext cx="635151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444444"/>
                </a:solidFill>
                <a:latin typeface="Roboto"/>
              </a:rPr>
              <a:t>Earth Day is an annual event celebrated around the world on April 22 to demonstrate support for environmental protection.</a:t>
            </a:r>
          </a:p>
          <a:p>
            <a:r>
              <a:rPr lang="en-US" sz="2100" dirty="0">
                <a:solidFill>
                  <a:srgbClr val="444444"/>
                </a:solidFill>
                <a:latin typeface="Roboto"/>
              </a:rPr>
              <a:t> </a:t>
            </a:r>
          </a:p>
          <a:p>
            <a:r>
              <a:rPr lang="en-US" sz="2100" dirty="0">
                <a:solidFill>
                  <a:srgbClr val="444444"/>
                </a:solidFill>
                <a:latin typeface="Roboto"/>
              </a:rPr>
              <a:t>First celebrated in 1970. </a:t>
            </a:r>
          </a:p>
          <a:p>
            <a:endParaRPr lang="en-US" sz="2100" dirty="0">
              <a:solidFill>
                <a:srgbClr val="444444"/>
              </a:solidFill>
              <a:latin typeface="Roboto"/>
            </a:endParaRPr>
          </a:p>
          <a:p>
            <a:r>
              <a:rPr lang="en-US" sz="2100" dirty="0">
                <a:solidFill>
                  <a:srgbClr val="444444"/>
                </a:solidFill>
                <a:latin typeface="Roboto"/>
              </a:rPr>
              <a:t>Earth Day now includes events coordinated globally by the Earth Day Network in more than 193 countries.</a:t>
            </a:r>
          </a:p>
          <a:p>
            <a:endParaRPr lang="en-US" sz="2100" dirty="0">
              <a:solidFill>
                <a:srgbClr val="444444"/>
              </a:solidFill>
              <a:latin typeface="Roboto"/>
            </a:endParaRPr>
          </a:p>
          <a:p>
            <a:r>
              <a:rPr lang="en-US" sz="2100" dirty="0">
                <a:solidFill>
                  <a:srgbClr val="444444"/>
                </a:solidFill>
                <a:latin typeface="Roboto"/>
              </a:rPr>
              <a:t>What did you do at school/home to celebrate Earth Day?</a:t>
            </a:r>
          </a:p>
          <a:p>
            <a:endParaRPr lang="en-US" sz="2100" dirty="0">
              <a:solidFill>
                <a:srgbClr val="444444"/>
              </a:solidFill>
              <a:latin typeface="Roboto"/>
            </a:endParaRPr>
          </a:p>
          <a:p>
            <a:r>
              <a:rPr lang="en-US" sz="2100" dirty="0">
                <a:solidFill>
                  <a:srgbClr val="444444"/>
                </a:solidFill>
                <a:latin typeface="Roboto"/>
              </a:rPr>
              <a:t>How do you say Mother Earth in your language?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7904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300050"/>
            <a:ext cx="6916420" cy="2562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404040"/>
                </a:solidFill>
                <a:latin typeface="Arial"/>
                <a:cs typeface="Arial"/>
              </a:rPr>
              <a:t>Devil’s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Club can teach us many</a:t>
            </a:r>
            <a:r>
              <a:rPr sz="2200" b="1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things: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Arial"/>
              <a:cs typeface="Arial"/>
            </a:endParaRPr>
          </a:p>
          <a:p>
            <a:pPr marL="12700" marR="3053080">
              <a:lnSpc>
                <a:spcPct val="131400"/>
              </a:lnSpc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Every </a:t>
            </a:r>
            <a:r>
              <a:rPr sz="2200" b="1" spc="-15" dirty="0">
                <a:solidFill>
                  <a:srgbClr val="404040"/>
                </a:solidFill>
                <a:latin typeface="Arial"/>
                <a:cs typeface="Arial"/>
              </a:rPr>
              <a:t>plant’s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life is a journey  Land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stewardship 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Sustainable harvesting  Listening to</a:t>
            </a:r>
            <a:r>
              <a:rPr sz="22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plants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600" y="914400"/>
            <a:ext cx="2032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2620962"/>
            <a:ext cx="5080000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136" y="554177"/>
            <a:ext cx="4244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Scientific</a:t>
            </a:r>
            <a:r>
              <a:rPr sz="3600" spc="-45" dirty="0"/>
              <a:t> </a:t>
            </a:r>
            <a:r>
              <a:rPr sz="3600" dirty="0"/>
              <a:t>Research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80136" y="1310716"/>
            <a:ext cx="4610735" cy="4072254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3600" b="1" spc="-25" dirty="0">
                <a:solidFill>
                  <a:srgbClr val="404040"/>
                </a:solidFill>
                <a:latin typeface="Arial"/>
                <a:cs typeface="Arial"/>
              </a:rPr>
              <a:t>Devil’s</a:t>
            </a:r>
            <a:r>
              <a:rPr sz="3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404040"/>
                </a:solidFill>
                <a:latin typeface="Arial"/>
                <a:cs typeface="Arial"/>
              </a:rPr>
              <a:t>Club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200" b="1" i="1" spc="-5" dirty="0">
                <a:solidFill>
                  <a:srgbClr val="404040"/>
                </a:solidFill>
                <a:latin typeface="Arial"/>
                <a:cs typeface="Arial"/>
              </a:rPr>
              <a:t>Oplopanax</a:t>
            </a:r>
            <a:r>
              <a:rPr sz="2200" b="1" i="1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404040"/>
                </a:solidFill>
                <a:latin typeface="Arial"/>
                <a:cs typeface="Arial"/>
              </a:rPr>
              <a:t>horridus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Ginseng Family</a:t>
            </a:r>
            <a:r>
              <a:rPr sz="22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(Araliaciae)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Oplo means “weapon” in</a:t>
            </a:r>
            <a:r>
              <a:rPr sz="22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Greek</a:t>
            </a:r>
            <a:endParaRPr sz="2200">
              <a:latin typeface="Arial"/>
              <a:cs typeface="Arial"/>
            </a:endParaRPr>
          </a:p>
          <a:p>
            <a:pPr marL="882650" marR="878840" indent="-870585">
              <a:lnSpc>
                <a:spcPct val="100000"/>
              </a:lnSpc>
              <a:spcBef>
                <a:spcPts val="82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Panax is from pan, meaning  “everything”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Horridus means “bristly” or</a:t>
            </a:r>
            <a:r>
              <a:rPr sz="22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“wild”</a:t>
            </a:r>
            <a:endParaRPr sz="2200">
              <a:latin typeface="Arial"/>
              <a:cs typeface="Arial"/>
            </a:endParaRPr>
          </a:p>
          <a:p>
            <a:pPr marL="882650" marR="107950" indent="-870585">
              <a:lnSpc>
                <a:spcPct val="100000"/>
              </a:lnSpc>
              <a:spcBef>
                <a:spcPts val="830"/>
              </a:spcBef>
              <a:tabLst>
                <a:tab pos="1428115" algn="l"/>
              </a:tabLst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Dena’ina:	</a:t>
            </a:r>
            <a:r>
              <a:rPr sz="2200" b="1" i="1" spc="-5" dirty="0">
                <a:solidFill>
                  <a:srgbClr val="404040"/>
                </a:solidFill>
                <a:latin typeface="Arial"/>
                <a:cs typeface="Arial"/>
              </a:rPr>
              <a:t>heshkeghka’a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“big, big  prickle”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1901" y="1066800"/>
            <a:ext cx="3190875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136" y="529488"/>
            <a:ext cx="263842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400"/>
              </a:lnSpc>
              <a:spcBef>
                <a:spcPts val="100"/>
              </a:spcBef>
            </a:pPr>
            <a:r>
              <a:rPr spc="-5" dirty="0"/>
              <a:t>Deciduous shrub  Can be 5 – 10 ft.</a:t>
            </a:r>
            <a:r>
              <a:rPr spc="10" dirty="0"/>
              <a:t> </a:t>
            </a:r>
            <a:r>
              <a:rPr spc="-5" dirty="0"/>
              <a:t>tall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136" y="1516125"/>
            <a:ext cx="75933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Thorns or stiff, slender spines cover stems, leaf petioles,  and veins on leaf</a:t>
            </a:r>
            <a:r>
              <a:rPr sz="2200" b="1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surfaces.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9762" y="3733800"/>
            <a:ext cx="18288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9526" y="2743200"/>
            <a:ext cx="5181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136" y="300050"/>
            <a:ext cx="7140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Leaves usually start to emerge in late </a:t>
            </a:r>
            <a:r>
              <a:rPr spc="-55" dirty="0"/>
              <a:t>May, </a:t>
            </a:r>
            <a:r>
              <a:rPr spc="-5" dirty="0"/>
              <a:t>early</a:t>
            </a:r>
            <a:r>
              <a:rPr spc="275" dirty="0"/>
              <a:t> </a:t>
            </a:r>
            <a:r>
              <a:rPr spc="-5" dirty="0"/>
              <a:t>June</a:t>
            </a:r>
          </a:p>
        </p:txBody>
      </p:sp>
      <p:sp>
        <p:nvSpPr>
          <p:cNvPr id="3" name="object 3"/>
          <p:cNvSpPr/>
          <p:nvPr/>
        </p:nvSpPr>
        <p:spPr>
          <a:xfrm>
            <a:off x="2971800" y="5016563"/>
            <a:ext cx="1066800" cy="1493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790575"/>
            <a:ext cx="17399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914400"/>
            <a:ext cx="5715000" cy="381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4114800"/>
            <a:ext cx="1257300" cy="1857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182876"/>
            <a:ext cx="4911725" cy="3684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6" y="624332"/>
            <a:ext cx="75304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top of each stem is a 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crown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of large</a:t>
            </a:r>
            <a:r>
              <a:rPr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leaves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Leaves 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maple-shaped, with irregularly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lobed margins.  Each leaf is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borne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on long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basally swollen petioles</a:t>
            </a:r>
            <a:r>
              <a:rPr sz="24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(stems)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5080">
              <a:lnSpc>
                <a:spcPct val="100000"/>
              </a:lnSpc>
              <a:spcBef>
                <a:spcPts val="95"/>
              </a:spcBef>
              <a:tabLst>
                <a:tab pos="1249680" algn="l"/>
                <a:tab pos="1423670" algn="l"/>
                <a:tab pos="3444240" algn="l"/>
              </a:tabLst>
            </a:pPr>
            <a:r>
              <a:rPr spc="-5" dirty="0"/>
              <a:t>The inflorescence is called a terminal umbelliferous  raceme.	Individual </a:t>
            </a:r>
            <a:r>
              <a:rPr dirty="0"/>
              <a:t>flowers </a:t>
            </a:r>
            <a:r>
              <a:rPr spc="-5" dirty="0"/>
              <a:t>are small, made up of a greenish  </a:t>
            </a:r>
            <a:r>
              <a:rPr dirty="0"/>
              <a:t>white </a:t>
            </a:r>
            <a:r>
              <a:rPr spc="-5" dirty="0"/>
              <a:t>corolla of</a:t>
            </a:r>
            <a:r>
              <a:rPr spc="70" dirty="0"/>
              <a:t> </a:t>
            </a:r>
            <a:r>
              <a:rPr spc="-5" dirty="0"/>
              <a:t>5</a:t>
            </a:r>
            <a:r>
              <a:rPr spc="10" dirty="0"/>
              <a:t> </a:t>
            </a:r>
            <a:r>
              <a:rPr spc="-5" dirty="0"/>
              <a:t>petals.	5 stamens and 2 stigmas  (usually).	Late</a:t>
            </a:r>
            <a:r>
              <a:rPr spc="20" dirty="0"/>
              <a:t> </a:t>
            </a:r>
            <a:r>
              <a:rPr spc="-40" dirty="0"/>
              <a:t>July.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667000"/>
            <a:ext cx="2309876" cy="3105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0" y="2743200"/>
            <a:ext cx="39624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C6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643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Times New Roman</vt:lpstr>
      <vt:lpstr>Office Theme</vt:lpstr>
      <vt:lpstr>Earth Day &amp; Devils Club </vt:lpstr>
      <vt:lpstr>PowerPoint Presentation</vt:lpstr>
      <vt:lpstr>PowerPoint Presentation</vt:lpstr>
      <vt:lpstr>PowerPoint Presentation</vt:lpstr>
      <vt:lpstr>Scientific Research</vt:lpstr>
      <vt:lpstr>Deciduous shrub  Can be 5 – 10 ft. tall</vt:lpstr>
      <vt:lpstr>Leaves usually start to emerge in late May, early June</vt:lpstr>
      <vt:lpstr>At top of each stem is a crown of large leaves Leaves are maple-shaped, with irregularly lobed margins.  Each leaf is borne on long basally swollen petioles (stems)</vt:lpstr>
      <vt:lpstr>The inflorescence is called a terminal umbelliferous  raceme. Individual flowers are small, made up of a greenish  white corolla of 5 petals. 5 stamens and 2 stigmas  (usually). Late July.</vt:lpstr>
      <vt:lpstr>Berries are somewhat flattened. </vt:lpstr>
      <vt:lpstr>Where is Devil’s Club found?  Forest areas, shade and sun  Mid to low elevations</vt:lpstr>
      <vt:lpstr>PowerPoint Presentation</vt:lpstr>
      <vt:lpstr>Timing of harvest depends on who you talk to.</vt:lpstr>
      <vt:lpstr>PowerPoint Presentation</vt:lpstr>
      <vt:lpstr>PowerPoint Presentation</vt:lpstr>
      <vt:lpstr>Devil’s Club growing on banks of streams provides shade for salmon and their eggs.</vt:lpstr>
      <vt:lpstr>Make friends with Devil’s Club, respect it, say  please and thank you, understand how important it is for all  of us, and you will be blessed by your relationship.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Devil's Club Story, Respect and Harvesting</dc:subject>
  <dc:creator>Peggy Hunt</dc:creator>
  <cp:lastModifiedBy>Bill Kearns</cp:lastModifiedBy>
  <cp:revision>3</cp:revision>
  <dcterms:created xsi:type="dcterms:W3CDTF">2021-04-26T14:14:44Z</dcterms:created>
  <dcterms:modified xsi:type="dcterms:W3CDTF">2023-05-04T17:22:52Z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2021-04-26T00:00:00Z</vt:filetime>
  </property>
</Properties>
</file>