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15" r:id="rId1"/>
  </p:sldMasterIdLst>
  <p:sldIdLst>
    <p:sldId id="256" r:id="rId2"/>
    <p:sldId id="257" r:id="rId3"/>
    <p:sldId id="258" r:id="rId4"/>
    <p:sldId id="263" r:id="rId5"/>
    <p:sldId id="259"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7" d="100"/>
          <a:sy n="97" d="100"/>
        </p:scale>
        <p:origin x="68" y="5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5/10/2023</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780465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5/10/2023</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695770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5/10/2023</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60951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5/10/2023</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310984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5/10/2023</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78374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5/10/2023</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80774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5/10/2023</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23201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5/10/2023</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08199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5/10/2023</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748613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5/10/2023</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736178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5/10/2023</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8894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5/10/2023</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46412649"/>
      </p:ext>
    </p:extLst>
  </p:cSld>
  <p:clrMap bg1="lt1" tx1="dk1" bg2="lt2" tx2="dk2" accent1="accent1" accent2="accent2" accent3="accent3" accent4="accent4" accent5="accent5" accent6="accent6" hlink="hlink" folHlink="folHlink"/>
  <p:sldLayoutIdLst>
    <p:sldLayoutId id="2147483910" r:id="rId1"/>
    <p:sldLayoutId id="2147483911" r:id="rId2"/>
    <p:sldLayoutId id="2147483912" r:id="rId3"/>
    <p:sldLayoutId id="2147483913" r:id="rId4"/>
    <p:sldLayoutId id="2147483914" r:id="rId5"/>
    <p:sldLayoutId id="2147483908" r:id="rId6"/>
    <p:sldLayoutId id="2147483904" r:id="rId7"/>
    <p:sldLayoutId id="2147483905" r:id="rId8"/>
    <p:sldLayoutId id="2147483906" r:id="rId9"/>
    <p:sldLayoutId id="2147483907" r:id="rId10"/>
    <p:sldLayoutId id="2147483909" r:id="rId11"/>
  </p:sldLayoutIdLst>
  <p:hf sldNum="0" hdr="0" ftr="0" dt="0"/>
  <p:txStyles>
    <p:titleStyle>
      <a:lvl1pPr algn="l" defTabSz="914400" rtl="0" eaLnBrk="1" latinLnBrk="0" hangingPunct="1">
        <a:lnSpc>
          <a:spcPct val="90000"/>
        </a:lnSpc>
        <a:spcBef>
          <a:spcPct val="0"/>
        </a:spcBef>
        <a:buNone/>
        <a:defRPr sz="42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6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2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orangeshirtday.org/"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2" name="Rectangle 191">
            <a:extLst>
              <a:ext uri="{FF2B5EF4-FFF2-40B4-BE49-F238E27FC236}">
                <a16:creationId xmlns:a16="http://schemas.microsoft.com/office/drawing/2014/main" id="{0AF4F2BA-3C03-4E2C-8ABC-0949B61B3C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See the source image">
            <a:extLst>
              <a:ext uri="{FF2B5EF4-FFF2-40B4-BE49-F238E27FC236}">
                <a16:creationId xmlns:a16="http://schemas.microsoft.com/office/drawing/2014/main" id="{1AFCDF4C-4B57-49EC-BB9F-846633538475}"/>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E039153-8604-406E-9CED-2111C88752E3}"/>
              </a:ext>
            </a:extLst>
          </p:cNvPr>
          <p:cNvSpPr>
            <a:spLocks noGrp="1"/>
          </p:cNvSpPr>
          <p:nvPr>
            <p:ph type="ctrTitle"/>
          </p:nvPr>
        </p:nvSpPr>
        <p:spPr>
          <a:xfrm>
            <a:off x="1097280" y="758952"/>
            <a:ext cx="10058400" cy="3566160"/>
          </a:xfrm>
        </p:spPr>
        <p:txBody>
          <a:bodyPr>
            <a:normAutofit/>
          </a:bodyPr>
          <a:lstStyle/>
          <a:p>
            <a:r>
              <a:rPr lang="en-US" dirty="0">
                <a:solidFill>
                  <a:srgbClr val="FFFFFF"/>
                </a:solidFill>
              </a:rPr>
              <a:t>Kill the Indian, Save the Man</a:t>
            </a:r>
          </a:p>
        </p:txBody>
      </p:sp>
      <p:sp>
        <p:nvSpPr>
          <p:cNvPr id="3" name="Subtitle 2">
            <a:extLst>
              <a:ext uri="{FF2B5EF4-FFF2-40B4-BE49-F238E27FC236}">
                <a16:creationId xmlns:a16="http://schemas.microsoft.com/office/drawing/2014/main" id="{9C7A646E-6A6A-43A0-8B9F-B9AD76B10689}"/>
              </a:ext>
            </a:extLst>
          </p:cNvPr>
          <p:cNvSpPr>
            <a:spLocks noGrp="1"/>
          </p:cNvSpPr>
          <p:nvPr>
            <p:ph type="subTitle" idx="1"/>
          </p:nvPr>
        </p:nvSpPr>
        <p:spPr>
          <a:xfrm>
            <a:off x="1100051" y="4645152"/>
            <a:ext cx="10058400" cy="1143000"/>
          </a:xfrm>
        </p:spPr>
        <p:txBody>
          <a:bodyPr>
            <a:normAutofit/>
          </a:bodyPr>
          <a:lstStyle/>
          <a:p>
            <a:r>
              <a:rPr lang="en-US" dirty="0">
                <a:solidFill>
                  <a:srgbClr val="FFFFFF"/>
                </a:solidFill>
              </a:rPr>
              <a:t>Captain Richard Pratt, Founded Carlisle Indian Boarding School 1879</a:t>
            </a:r>
          </a:p>
        </p:txBody>
      </p:sp>
      <p:cxnSp>
        <p:nvCxnSpPr>
          <p:cNvPr id="193" name="Straight Connector 192">
            <a:extLst>
              <a:ext uri="{FF2B5EF4-FFF2-40B4-BE49-F238E27FC236}">
                <a16:creationId xmlns:a16="http://schemas.microsoft.com/office/drawing/2014/main" id="{A07787ED-5EDC-4C54-AD87-55B60D0FE3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
        <p:nvSpPr>
          <p:cNvPr id="1031" name="!!footer rectangle">
            <a:extLst>
              <a:ext uri="{FF2B5EF4-FFF2-40B4-BE49-F238E27FC236}">
                <a16:creationId xmlns:a16="http://schemas.microsoft.com/office/drawing/2014/main" id="{B40A8CA7-7D5A-43B0-A1A0-B558ECA9EE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02802193"/>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3" name="Straight Connector 72">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75" name="Rectangle 74">
            <a:extLst>
              <a:ext uri="{FF2B5EF4-FFF2-40B4-BE49-F238E27FC236}">
                <a16:creationId xmlns:a16="http://schemas.microsoft.com/office/drawing/2014/main" id="{33428ACC-71EC-4171-9527-10983BA6B4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F13C29-AD39-4DE2-AFD2-B92A7E8384D5}"/>
              </a:ext>
            </a:extLst>
          </p:cNvPr>
          <p:cNvSpPr>
            <a:spLocks noGrp="1"/>
          </p:cNvSpPr>
          <p:nvPr>
            <p:ph type="title"/>
          </p:nvPr>
        </p:nvSpPr>
        <p:spPr>
          <a:xfrm>
            <a:off x="8141110" y="639098"/>
            <a:ext cx="3401961" cy="3494790"/>
          </a:xfrm>
        </p:spPr>
        <p:txBody>
          <a:bodyPr vert="horz" lIns="91440" tIns="45720" rIns="91440" bIns="45720" rtlCol="0" anchor="b">
            <a:normAutofit/>
          </a:bodyPr>
          <a:lstStyle/>
          <a:p>
            <a:r>
              <a:rPr lang="en-US" sz="3400" b="1" dirty="0">
                <a:solidFill>
                  <a:schemeClr val="tx1">
                    <a:lumMod val="85000"/>
                    <a:lumOff val="15000"/>
                  </a:schemeClr>
                </a:solidFill>
                <a:effectLst/>
              </a:rPr>
              <a:t>Remains of 215 children found at closed Canada boarding school for Indigenous </a:t>
            </a:r>
            <a:r>
              <a:rPr lang="en-US" sz="3400" b="1" dirty="0">
                <a:solidFill>
                  <a:schemeClr val="tx1">
                    <a:lumMod val="85000"/>
                    <a:lumOff val="15000"/>
                  </a:schemeClr>
                </a:solidFill>
              </a:rPr>
              <a:t>P</a:t>
            </a:r>
            <a:r>
              <a:rPr lang="en-US" sz="3400" b="1" dirty="0">
                <a:solidFill>
                  <a:schemeClr val="tx1">
                    <a:lumMod val="85000"/>
                    <a:lumOff val="15000"/>
                  </a:schemeClr>
                </a:solidFill>
                <a:effectLst/>
              </a:rPr>
              <a:t>eople</a:t>
            </a:r>
            <a:br>
              <a:rPr lang="en-US" sz="3400" b="1" dirty="0">
                <a:solidFill>
                  <a:schemeClr val="tx1">
                    <a:lumMod val="85000"/>
                    <a:lumOff val="15000"/>
                  </a:schemeClr>
                </a:solidFill>
                <a:effectLst/>
              </a:rPr>
            </a:br>
            <a:endParaRPr lang="en-US" sz="3400" dirty="0">
              <a:solidFill>
                <a:schemeClr val="tx1">
                  <a:lumMod val="85000"/>
                  <a:lumOff val="15000"/>
                </a:schemeClr>
              </a:solidFill>
            </a:endParaRPr>
          </a:p>
        </p:txBody>
      </p:sp>
      <p:pic>
        <p:nvPicPr>
          <p:cNvPr id="4098" name="Picture 2" descr="Image result for kamloops boarding school">
            <a:extLst>
              <a:ext uri="{FF2B5EF4-FFF2-40B4-BE49-F238E27FC236}">
                <a16:creationId xmlns:a16="http://schemas.microsoft.com/office/drawing/2014/main" id="{7E5DC9B7-C76C-4FB6-9A04-69B8171F6F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33999" y="921312"/>
            <a:ext cx="6912217" cy="4491693"/>
          </a:xfrm>
          <a:prstGeom prst="rect">
            <a:avLst/>
          </a:prstGeom>
          <a:noFill/>
          <a:extLst>
            <a:ext uri="{909E8E84-426E-40DD-AFC4-6F175D3DCCD1}">
              <a14:hiddenFill xmlns:a14="http://schemas.microsoft.com/office/drawing/2010/main">
                <a:solidFill>
                  <a:srgbClr val="FFFFFF"/>
                </a:solidFill>
              </a14:hiddenFill>
            </a:ext>
          </a:extLst>
        </p:spPr>
      </p:pic>
      <p:cxnSp>
        <p:nvCxnSpPr>
          <p:cNvPr id="77" name="Straight Connector 76">
            <a:extLst>
              <a:ext uri="{FF2B5EF4-FFF2-40B4-BE49-F238E27FC236}">
                <a16:creationId xmlns:a16="http://schemas.microsoft.com/office/drawing/2014/main" id="{BA22713B-ABB6-4391-97F9-0449A2B9B66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209305" y="4294754"/>
            <a:ext cx="320040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8D4480B4-953D-41FA-9052-09AB3A0269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9011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78" name="Straight Connector 77">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useBgFill="1">
        <p:nvSpPr>
          <p:cNvPr id="80" name="Rectangle 79">
            <a:extLst>
              <a:ext uri="{FF2B5EF4-FFF2-40B4-BE49-F238E27FC236}">
                <a16:creationId xmlns:a16="http://schemas.microsoft.com/office/drawing/2014/main" id="{F452A527-3631-41ED-858D-3777A7D149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FD0E76-FC1F-43D3-A308-AC2863A1A320}"/>
              </a:ext>
            </a:extLst>
          </p:cNvPr>
          <p:cNvSpPr>
            <a:spLocks noGrp="1"/>
          </p:cNvSpPr>
          <p:nvPr>
            <p:ph type="title"/>
          </p:nvPr>
        </p:nvSpPr>
        <p:spPr>
          <a:xfrm>
            <a:off x="6730000" y="639097"/>
            <a:ext cx="4813072" cy="3494791"/>
          </a:xfrm>
        </p:spPr>
        <p:txBody>
          <a:bodyPr vert="horz" lIns="91440" tIns="45720" rIns="91440" bIns="45720" rtlCol="0" anchor="b">
            <a:normAutofit/>
          </a:bodyPr>
          <a:lstStyle/>
          <a:p>
            <a:r>
              <a:rPr lang="en-US" sz="3800" b="0" i="0">
                <a:solidFill>
                  <a:schemeClr val="tx1">
                    <a:lumMod val="85000"/>
                    <a:lumOff val="15000"/>
                  </a:schemeClr>
                </a:solidFill>
                <a:effectLst/>
              </a:rPr>
              <a:t>182 unmarked graves found near former residential school outside Cranbrook, B.C.</a:t>
            </a:r>
            <a:br>
              <a:rPr lang="en-US" sz="3800" b="0" i="0">
                <a:solidFill>
                  <a:schemeClr val="tx1">
                    <a:lumMod val="85000"/>
                    <a:lumOff val="15000"/>
                  </a:schemeClr>
                </a:solidFill>
                <a:effectLst/>
              </a:rPr>
            </a:br>
            <a:endParaRPr lang="en-US" sz="3800">
              <a:solidFill>
                <a:schemeClr val="tx1">
                  <a:lumMod val="85000"/>
                  <a:lumOff val="15000"/>
                </a:schemeClr>
              </a:solidFill>
            </a:endParaRPr>
          </a:p>
        </p:txBody>
      </p:sp>
      <p:pic>
        <p:nvPicPr>
          <p:cNvPr id="5122" name="Picture 2" descr="Image result for cranbrook bc residential school">
            <a:extLst>
              <a:ext uri="{FF2B5EF4-FFF2-40B4-BE49-F238E27FC236}">
                <a16:creationId xmlns:a16="http://schemas.microsoft.com/office/drawing/2014/main" id="{8F9D9EF0-D0B6-46E7-BE51-D2A31C05065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8375" r="-2" b="8373"/>
          <a:stretch/>
        </p:blipFill>
        <p:spPr bwMode="auto">
          <a:xfrm>
            <a:off x="-1" y="1"/>
            <a:ext cx="6096000" cy="338328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4" descr="Image result for Osoyoos Indian Band Residential School Memorial">
            <a:extLst>
              <a:ext uri="{FF2B5EF4-FFF2-40B4-BE49-F238E27FC236}">
                <a16:creationId xmlns:a16="http://schemas.microsoft.com/office/drawing/2014/main" id="{74716075-AB25-49C2-8BCA-D32B17077126}"/>
              </a:ext>
            </a:extLst>
          </p:cNvPr>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t="16972" r="1" b="11495"/>
          <a:stretch/>
        </p:blipFill>
        <p:spPr bwMode="auto">
          <a:xfrm>
            <a:off x="1" y="3474720"/>
            <a:ext cx="6096000" cy="3383280"/>
          </a:xfrm>
          <a:prstGeom prst="rect">
            <a:avLst/>
          </a:prstGeom>
          <a:noFill/>
          <a:extLst>
            <a:ext uri="{909E8E84-426E-40DD-AFC4-6F175D3DCCD1}">
              <a14:hiddenFill xmlns:a14="http://schemas.microsoft.com/office/drawing/2010/main">
                <a:solidFill>
                  <a:srgbClr val="FFFFFF"/>
                </a:solidFill>
              </a14:hiddenFill>
            </a:ext>
          </a:extLst>
        </p:spPr>
      </p:pic>
      <p:cxnSp>
        <p:nvCxnSpPr>
          <p:cNvPr id="82" name="Straight Connector 81">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805053" y="4294754"/>
            <a:ext cx="43891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2016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13C29-AD39-4DE2-AFD2-B92A7E8384D5}"/>
              </a:ext>
            </a:extLst>
          </p:cNvPr>
          <p:cNvSpPr>
            <a:spLocks noGrp="1"/>
          </p:cNvSpPr>
          <p:nvPr>
            <p:ph type="title"/>
          </p:nvPr>
        </p:nvSpPr>
        <p:spPr>
          <a:xfrm>
            <a:off x="8141110" y="639098"/>
            <a:ext cx="3401961" cy="3494790"/>
          </a:xfrm>
        </p:spPr>
        <p:txBody>
          <a:bodyPr vert="horz" lIns="91440" tIns="45720" rIns="91440" bIns="45720" rtlCol="0" anchor="b">
            <a:normAutofit/>
          </a:bodyPr>
          <a:lstStyle/>
          <a:p>
            <a:r>
              <a:rPr lang="en-US" sz="3400" b="1" dirty="0">
                <a:solidFill>
                  <a:schemeClr val="tx1">
                    <a:lumMod val="85000"/>
                    <a:lumOff val="15000"/>
                  </a:schemeClr>
                </a:solidFill>
                <a:effectLst/>
              </a:rPr>
              <a:t>Remains of 215 children found at closed Canada boarding school for Indigenous </a:t>
            </a:r>
            <a:r>
              <a:rPr lang="en-US" sz="3400" b="1" dirty="0">
                <a:solidFill>
                  <a:schemeClr val="tx1">
                    <a:lumMod val="85000"/>
                    <a:lumOff val="15000"/>
                  </a:schemeClr>
                </a:solidFill>
              </a:rPr>
              <a:t>P</a:t>
            </a:r>
            <a:r>
              <a:rPr lang="en-US" sz="3400" b="1" dirty="0">
                <a:solidFill>
                  <a:schemeClr val="tx1">
                    <a:lumMod val="85000"/>
                    <a:lumOff val="15000"/>
                  </a:schemeClr>
                </a:solidFill>
                <a:effectLst/>
              </a:rPr>
              <a:t>eople</a:t>
            </a:r>
            <a:br>
              <a:rPr lang="en-US" sz="3400" b="1" dirty="0">
                <a:solidFill>
                  <a:schemeClr val="tx1">
                    <a:lumMod val="85000"/>
                    <a:lumOff val="15000"/>
                  </a:schemeClr>
                </a:solidFill>
                <a:effectLst/>
              </a:rPr>
            </a:br>
            <a:endParaRPr lang="en-US" sz="3400" dirty="0">
              <a:solidFill>
                <a:schemeClr val="tx1">
                  <a:lumMod val="85000"/>
                  <a:lumOff val="15000"/>
                </a:schemeClr>
              </a:solidFill>
            </a:endParaRPr>
          </a:p>
        </p:txBody>
      </p:sp>
      <p:pic>
        <p:nvPicPr>
          <p:cNvPr id="4098" name="Picture 2" descr="Image result for kamloops boarding school">
            <a:extLst>
              <a:ext uri="{FF2B5EF4-FFF2-40B4-BE49-F238E27FC236}">
                <a16:creationId xmlns:a16="http://schemas.microsoft.com/office/drawing/2014/main" id="{7E5DC9B7-C76C-4FB6-9A04-69B8171F6F4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633999" y="921312"/>
            <a:ext cx="6912217" cy="44916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399740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5" name="Rectangle 134">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6649F065-C615-485D-8BF9-31BF0FC11953}"/>
              </a:ext>
            </a:extLst>
          </p:cNvPr>
          <p:cNvSpPr>
            <a:spLocks noGrp="1"/>
          </p:cNvSpPr>
          <p:nvPr>
            <p:ph type="title"/>
          </p:nvPr>
        </p:nvSpPr>
        <p:spPr>
          <a:xfrm>
            <a:off x="5116783" y="516835"/>
            <a:ext cx="5977937" cy="1666501"/>
          </a:xfrm>
        </p:spPr>
        <p:txBody>
          <a:bodyPr>
            <a:normAutofit/>
          </a:bodyPr>
          <a:lstStyle/>
          <a:p>
            <a:r>
              <a:rPr lang="en-US" sz="3700" b="0" i="0">
                <a:solidFill>
                  <a:srgbClr val="FFFFFF"/>
                </a:solidFill>
                <a:effectLst/>
                <a:latin typeface="Helvetica Neue"/>
              </a:rPr>
              <a:t>1,000 march in support of residential school survivors </a:t>
            </a:r>
            <a:br>
              <a:rPr lang="en-US" sz="3700" b="0" i="0">
                <a:solidFill>
                  <a:srgbClr val="FFFFFF"/>
                </a:solidFill>
                <a:effectLst/>
                <a:latin typeface="Helvetica Neue"/>
              </a:rPr>
            </a:br>
            <a:endParaRPr lang="en-US" sz="3700">
              <a:solidFill>
                <a:srgbClr val="FFFFFF"/>
              </a:solidFill>
            </a:endParaRPr>
          </a:p>
        </p:txBody>
      </p:sp>
      <p:pic>
        <p:nvPicPr>
          <p:cNvPr id="1026" name="Picture 2" descr="1.">
            <a:extLst>
              <a:ext uri="{FF2B5EF4-FFF2-40B4-BE49-F238E27FC236}">
                <a16:creationId xmlns:a16="http://schemas.microsoft.com/office/drawing/2014/main" id="{08EABCF4-03FD-4418-8695-39772D6FDA6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366" r="33868" b="2"/>
          <a:stretch/>
        </p:blipFill>
        <p:spPr bwMode="auto">
          <a:xfrm>
            <a:off x="20" y="10"/>
            <a:ext cx="4580077" cy="6857990"/>
          </a:xfrm>
          <a:prstGeom prst="rect">
            <a:avLst/>
          </a:prstGeom>
          <a:noFill/>
          <a:extLst>
            <a:ext uri="{909E8E84-426E-40DD-AFC4-6F175D3DCCD1}">
              <a14:hiddenFill xmlns:a14="http://schemas.microsoft.com/office/drawing/2010/main">
                <a:solidFill>
                  <a:srgbClr val="FFFFFF"/>
                </a:solidFill>
              </a14:hiddenFill>
            </a:ext>
          </a:extLst>
        </p:spPr>
      </p:pic>
      <p:cxnSp>
        <p:nvCxnSpPr>
          <p:cNvPr id="137" name="Straight Connector 136">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00864" y="2353592"/>
            <a:ext cx="566928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2068017-BFA3-468F-8D0D-55E138674135}"/>
              </a:ext>
            </a:extLst>
          </p:cNvPr>
          <p:cNvSpPr>
            <a:spLocks noGrp="1"/>
          </p:cNvSpPr>
          <p:nvPr>
            <p:ph idx="1"/>
          </p:nvPr>
        </p:nvSpPr>
        <p:spPr>
          <a:xfrm>
            <a:off x="5116784" y="2546224"/>
            <a:ext cx="5977938" cy="3342747"/>
          </a:xfrm>
        </p:spPr>
        <p:txBody>
          <a:bodyPr>
            <a:normAutofit/>
          </a:bodyPr>
          <a:lstStyle/>
          <a:p>
            <a:r>
              <a:rPr lang="en-US" b="0" i="0">
                <a:solidFill>
                  <a:srgbClr val="FFFFFF"/>
                </a:solidFill>
                <a:effectLst/>
                <a:latin typeface="Helvetica Neue"/>
              </a:rPr>
              <a:t>“I don’t really want to speak, but I must because of the debt owed to the children here,” said Kamloops residential school survivor Roger Hall, looking towards the wall.</a:t>
            </a:r>
          </a:p>
          <a:p>
            <a:r>
              <a:rPr lang="en-US" b="0" i="0">
                <a:solidFill>
                  <a:srgbClr val="FFFFFF"/>
                </a:solidFill>
                <a:effectLst/>
                <a:latin typeface="Helvetica Neue"/>
              </a:rPr>
              <a:t>“If we don’t speak that means we didn’t really survive, we just existed.</a:t>
            </a:r>
          </a:p>
          <a:p>
            <a:r>
              <a:rPr lang="en-US" b="0" i="0">
                <a:solidFill>
                  <a:srgbClr val="FFFFFF"/>
                </a:solidFill>
                <a:effectLst/>
                <a:latin typeface="Helvetica Neue"/>
              </a:rPr>
              <a:t>‘I must speak because some of us were beaten, some of us were raped and some of us died.”</a:t>
            </a:r>
          </a:p>
          <a:p>
            <a:endParaRPr lang="en-US">
              <a:solidFill>
                <a:srgbClr val="FFFFFF"/>
              </a:solidFill>
            </a:endParaRPr>
          </a:p>
        </p:txBody>
      </p:sp>
    </p:spTree>
    <p:extLst>
      <p:ext uri="{BB962C8B-B14F-4D97-AF65-F5344CB8AC3E}">
        <p14:creationId xmlns:p14="http://schemas.microsoft.com/office/powerpoint/2010/main" val="4276453765"/>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2" name="Rectangle 191">
            <a:extLst>
              <a:ext uri="{FF2B5EF4-FFF2-40B4-BE49-F238E27FC236}">
                <a16:creationId xmlns:a16="http://schemas.microsoft.com/office/drawing/2014/main" id="{B0E58038-8ACE-4AD9-B404-25C603550D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2" descr="See the source image">
            <a:extLst>
              <a:ext uri="{FF2B5EF4-FFF2-40B4-BE49-F238E27FC236}">
                <a16:creationId xmlns:a16="http://schemas.microsoft.com/office/drawing/2014/main" id="{9EB7668D-D195-44A5-ABEB-E8A691CF658C}"/>
              </a:ext>
            </a:extLst>
          </p:cNvPr>
          <p:cNvPicPr>
            <a:picLocks noChangeAspect="1" noChangeArrowheads="1"/>
          </p:cNvPicPr>
          <p:nvPr/>
        </p:nvPicPr>
        <p:blipFill rotWithShape="1">
          <a:blip r:embed="rId2">
            <a:alphaModFix amt="35000"/>
            <a:extLst>
              <a:ext uri="{28A0092B-C50C-407E-A947-70E740481C1C}">
                <a14:useLocalDpi xmlns:a14="http://schemas.microsoft.com/office/drawing/2010/main" val="0"/>
              </a:ext>
            </a:extLst>
          </a:blip>
          <a:srcRect t="7865" b="7865"/>
          <a:stretch/>
        </p:blipFill>
        <p:spPr bwMode="auto">
          <a:xfrm>
            <a:off x="-1" y="-181072"/>
            <a:ext cx="12191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B85A4769-B211-452B-B75A-41D8CEC50EE7}"/>
              </a:ext>
            </a:extLst>
          </p:cNvPr>
          <p:cNvSpPr>
            <a:spLocks noGrp="1"/>
          </p:cNvSpPr>
          <p:nvPr>
            <p:ph type="title"/>
          </p:nvPr>
        </p:nvSpPr>
        <p:spPr>
          <a:xfrm>
            <a:off x="5459582" y="521595"/>
            <a:ext cx="5696097" cy="1691904"/>
          </a:xfrm>
        </p:spPr>
        <p:txBody>
          <a:bodyPr>
            <a:normAutofit/>
          </a:bodyPr>
          <a:lstStyle/>
          <a:p>
            <a:r>
              <a:rPr lang="en-US" dirty="0"/>
              <a:t>Orange Shirt </a:t>
            </a:r>
          </a:p>
        </p:txBody>
      </p:sp>
      <p:sp>
        <p:nvSpPr>
          <p:cNvPr id="193" name="Rectangle 192">
            <a:extLst>
              <a:ext uri="{FF2B5EF4-FFF2-40B4-BE49-F238E27FC236}">
                <a16:creationId xmlns:a16="http://schemas.microsoft.com/office/drawing/2014/main" id="{5B3FFBAC-AB0F-448D-A038-E132C4CF53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1939" y="1091146"/>
            <a:ext cx="3694176" cy="4581144"/>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50" name="Picture 2" descr="See the source image">
            <a:extLst>
              <a:ext uri="{FF2B5EF4-FFF2-40B4-BE49-F238E27FC236}">
                <a16:creationId xmlns:a16="http://schemas.microsoft.com/office/drawing/2014/main" id="{377B1A10-7C5B-40C3-A50E-329880791DD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5590" r="31633" b="1"/>
          <a:stretch/>
        </p:blipFill>
        <p:spPr bwMode="auto">
          <a:xfrm>
            <a:off x="1286934" y="1254281"/>
            <a:ext cx="3364187" cy="4254879"/>
          </a:xfrm>
          <a:prstGeom prst="rect">
            <a:avLst/>
          </a:prstGeom>
          <a:noFill/>
          <a:extLst>
            <a:ext uri="{909E8E84-426E-40DD-AFC4-6F175D3DCCD1}">
              <a14:hiddenFill xmlns:a14="http://schemas.microsoft.com/office/drawing/2010/main">
                <a:solidFill>
                  <a:srgbClr val="FFFFFF"/>
                </a:solidFill>
              </a14:hiddenFill>
            </a:ext>
          </a:extLst>
        </p:spPr>
      </p:pic>
      <p:cxnSp>
        <p:nvCxnSpPr>
          <p:cNvPr id="194" name="Straight Connector 193">
            <a:extLst>
              <a:ext uri="{FF2B5EF4-FFF2-40B4-BE49-F238E27FC236}">
                <a16:creationId xmlns:a16="http://schemas.microsoft.com/office/drawing/2014/main" id="{38A34772-9011-42B5-AA63-FD6DEC92EE7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582992" y="2374385"/>
            <a:ext cx="55775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054" name="Content Placeholder 2053">
            <a:extLst>
              <a:ext uri="{FF2B5EF4-FFF2-40B4-BE49-F238E27FC236}">
                <a16:creationId xmlns:a16="http://schemas.microsoft.com/office/drawing/2014/main" id="{09292E11-C3CB-7A6B-AEC2-CECBD05529C6}"/>
              </a:ext>
            </a:extLst>
          </p:cNvPr>
          <p:cNvSpPr>
            <a:spLocks noGrp="1"/>
          </p:cNvSpPr>
          <p:nvPr>
            <p:ph idx="1"/>
          </p:nvPr>
        </p:nvSpPr>
        <p:spPr>
          <a:xfrm>
            <a:off x="5459582" y="2535234"/>
            <a:ext cx="5696098" cy="3333857"/>
          </a:xfrm>
        </p:spPr>
        <p:txBody>
          <a:bodyPr>
            <a:normAutofit lnSpcReduction="10000"/>
          </a:bodyPr>
          <a:lstStyle/>
          <a:p>
            <a:pPr>
              <a:lnSpc>
                <a:spcPct val="110000"/>
              </a:lnSpc>
            </a:pPr>
            <a:r>
              <a:rPr lang="en-US" sz="1400" b="0" i="0" dirty="0">
                <a:effectLst/>
                <a:latin typeface="proximanova"/>
              </a:rPr>
              <a:t>The first Orange Shirt Day was celebrated on September 30, 2013, in honor of Native American and Indigenous boarding school survivors, descendants and deceased students. These boarding schools were created by the federal government and religious missionaries to assimilate Native American and Indigenous children into Western culture and to eradicate the practice of their traditional culture, language and ceremony. The day is known as “Orange Shirt Day” after former student Phyllis </a:t>
            </a:r>
            <a:r>
              <a:rPr lang="en-US" sz="1400" b="0" i="0" dirty="0" err="1">
                <a:effectLst/>
                <a:latin typeface="proximanova"/>
              </a:rPr>
              <a:t>Webstad</a:t>
            </a:r>
            <a:r>
              <a:rPr lang="en-US" sz="1400" b="0" i="0" dirty="0">
                <a:effectLst/>
                <a:latin typeface="proximanova"/>
              </a:rPr>
              <a:t> shared her story of her first day at boarding school in which her favorite orange shirt was taken away. September 30 has been annually declared Orange Shirt Day in recognition of the harm that the Native American and Indigenous boarding school system did to generations of Native American and Indigenous families and communities</a:t>
            </a:r>
          </a:p>
          <a:p>
            <a:pPr>
              <a:lnSpc>
                <a:spcPct val="110000"/>
              </a:lnSpc>
            </a:pPr>
            <a:r>
              <a:rPr lang="en-US" sz="1400" dirty="0">
                <a:hlinkClick r:id="rId3"/>
              </a:rPr>
              <a:t>WELCOME (orangeshirtday.org)</a:t>
            </a:r>
            <a:endParaRPr lang="en-US" sz="1400" b="0" i="0" dirty="0">
              <a:effectLst/>
              <a:latin typeface="proximanova"/>
            </a:endParaRPr>
          </a:p>
          <a:p>
            <a:pPr>
              <a:lnSpc>
                <a:spcPct val="110000"/>
              </a:lnSpc>
            </a:pPr>
            <a:endParaRPr lang="en-US" sz="1400" dirty="0"/>
          </a:p>
        </p:txBody>
      </p:sp>
      <p:sp>
        <p:nvSpPr>
          <p:cNvPr id="195" name="Rectangle 194">
            <a:extLst>
              <a:ext uri="{FF2B5EF4-FFF2-40B4-BE49-F238E27FC236}">
                <a16:creationId xmlns:a16="http://schemas.microsoft.com/office/drawing/2014/main" id="{82BCDE19-2810-4337-9C49-8589C42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605308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 name="Rectangle 73">
            <a:extLst>
              <a:ext uri="{FF2B5EF4-FFF2-40B4-BE49-F238E27FC236}">
                <a16:creationId xmlns:a16="http://schemas.microsoft.com/office/drawing/2014/main" id="{E844E128-FF69-4E9F-8327-6B504B3C5A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 y="0"/>
            <a:ext cx="12191985"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28F23B90-7B16-4DD3-9966-4AD4101283B7}"/>
              </a:ext>
            </a:extLst>
          </p:cNvPr>
          <p:cNvSpPr>
            <a:spLocks noGrp="1"/>
          </p:cNvSpPr>
          <p:nvPr>
            <p:ph type="title"/>
          </p:nvPr>
        </p:nvSpPr>
        <p:spPr>
          <a:xfrm>
            <a:off x="643467" y="516835"/>
            <a:ext cx="3448259" cy="1666501"/>
          </a:xfrm>
        </p:spPr>
        <p:txBody>
          <a:bodyPr>
            <a:normAutofit/>
          </a:bodyPr>
          <a:lstStyle/>
          <a:p>
            <a:r>
              <a:rPr lang="en-US" sz="4000">
                <a:solidFill>
                  <a:srgbClr val="FFFFFF"/>
                </a:solidFill>
              </a:rPr>
              <a:t>How To Raise Awareness:</a:t>
            </a:r>
          </a:p>
        </p:txBody>
      </p:sp>
      <p:cxnSp>
        <p:nvCxnSpPr>
          <p:cNvPr id="76" name="Straight Connector 75">
            <a:extLst>
              <a:ext uri="{FF2B5EF4-FFF2-40B4-BE49-F238E27FC236}">
                <a16:creationId xmlns:a16="http://schemas.microsoft.com/office/drawing/2014/main" id="{055CEADF-09EA-423C-8C45-F94AF44D5AF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3686" y="2353592"/>
            <a:ext cx="329184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57AF9EC-11CC-4644-9629-B63CAA0856FE}"/>
              </a:ext>
            </a:extLst>
          </p:cNvPr>
          <p:cNvSpPr>
            <a:spLocks noGrp="1"/>
          </p:cNvSpPr>
          <p:nvPr>
            <p:ph idx="1"/>
          </p:nvPr>
        </p:nvSpPr>
        <p:spPr>
          <a:xfrm>
            <a:off x="643467" y="2546224"/>
            <a:ext cx="3448259" cy="3342747"/>
          </a:xfrm>
        </p:spPr>
        <p:txBody>
          <a:bodyPr>
            <a:normAutofit/>
          </a:bodyPr>
          <a:lstStyle/>
          <a:p>
            <a:pPr>
              <a:lnSpc>
                <a:spcPct val="110000"/>
              </a:lnSpc>
            </a:pPr>
            <a:r>
              <a:rPr lang="en-US" sz="1100" b="0" i="0">
                <a:solidFill>
                  <a:srgbClr val="FFFFFF"/>
                </a:solidFill>
                <a:effectLst/>
                <a:latin typeface="Catamaran"/>
              </a:rPr>
              <a:t>For more than a century, children were systematically removed from their homes and sent to residential schools(140 Residential Schools, Canada) (more than 350 Indian Boarding Schools, United States)</a:t>
            </a:r>
          </a:p>
          <a:p>
            <a:pPr>
              <a:lnSpc>
                <a:spcPct val="110000"/>
              </a:lnSpc>
            </a:pPr>
            <a:r>
              <a:rPr lang="en-US" sz="1100">
                <a:solidFill>
                  <a:srgbClr val="FFFFFF"/>
                </a:solidFill>
                <a:latin typeface="Catamaran"/>
              </a:rPr>
              <a:t>W</a:t>
            </a:r>
            <a:r>
              <a:rPr lang="en-US" sz="1100" b="0" i="0">
                <a:solidFill>
                  <a:srgbClr val="FFFFFF"/>
                </a:solidFill>
                <a:effectLst/>
                <a:latin typeface="Catamaran"/>
              </a:rPr>
              <a:t>here they were forbidden to speak their language or practice their culture. </a:t>
            </a:r>
          </a:p>
          <a:p>
            <a:pPr>
              <a:lnSpc>
                <a:spcPct val="110000"/>
              </a:lnSpc>
              <a:buFont typeface="Wingdings" panose="05000000000000000000" pitchFamily="2" charset="2"/>
              <a:buChar char="v"/>
            </a:pPr>
            <a:r>
              <a:rPr lang="en-US" sz="1100" b="1" i="0">
                <a:solidFill>
                  <a:srgbClr val="FFFFFF"/>
                </a:solidFill>
                <a:effectLst/>
                <a:latin typeface="Catamaran"/>
              </a:rPr>
              <a:t>Why do we  need to learn about residential schools?</a:t>
            </a:r>
          </a:p>
          <a:p>
            <a:pPr>
              <a:lnSpc>
                <a:spcPct val="110000"/>
              </a:lnSpc>
              <a:buFont typeface="Wingdings" panose="05000000000000000000" pitchFamily="2" charset="2"/>
              <a:buChar char="v"/>
            </a:pPr>
            <a:r>
              <a:rPr lang="en-US" sz="1100" b="1">
                <a:solidFill>
                  <a:srgbClr val="FFFFFF"/>
                </a:solidFill>
                <a:latin typeface="Catamaran"/>
              </a:rPr>
              <a:t>H</a:t>
            </a:r>
            <a:r>
              <a:rPr lang="en-US" sz="1100" b="1" i="0">
                <a:solidFill>
                  <a:srgbClr val="FFFFFF"/>
                </a:solidFill>
                <a:effectLst/>
                <a:latin typeface="Catamaran"/>
              </a:rPr>
              <a:t>ow do you talk about  cultural genocide  today? How do we heal together? Where do we start?</a:t>
            </a:r>
          </a:p>
          <a:p>
            <a:pPr>
              <a:lnSpc>
                <a:spcPct val="110000"/>
              </a:lnSpc>
              <a:buFont typeface="Wingdings" panose="05000000000000000000" pitchFamily="2" charset="2"/>
              <a:buChar char="v"/>
            </a:pPr>
            <a:r>
              <a:rPr lang="en-US" sz="1100" b="1">
                <a:solidFill>
                  <a:srgbClr val="FFFFFF"/>
                </a:solidFill>
                <a:latin typeface="Catamaran"/>
              </a:rPr>
              <a:t>  What can you do to raise awareness?</a:t>
            </a:r>
          </a:p>
          <a:p>
            <a:pPr marL="0" indent="0">
              <a:lnSpc>
                <a:spcPct val="110000"/>
              </a:lnSpc>
              <a:buNone/>
            </a:pPr>
            <a:endParaRPr lang="en-US" sz="1100" b="0" i="0">
              <a:solidFill>
                <a:srgbClr val="FFFFFF"/>
              </a:solidFill>
              <a:effectLst/>
              <a:latin typeface="Catamaran"/>
            </a:endParaRPr>
          </a:p>
          <a:p>
            <a:pPr>
              <a:lnSpc>
                <a:spcPct val="110000"/>
              </a:lnSpc>
            </a:pPr>
            <a:endParaRPr lang="en-US" sz="1100">
              <a:solidFill>
                <a:srgbClr val="FFFFFF"/>
              </a:solidFill>
            </a:endParaRPr>
          </a:p>
        </p:txBody>
      </p:sp>
      <p:pic>
        <p:nvPicPr>
          <p:cNvPr id="3074" name="Picture 2" descr="See the source image">
            <a:extLst>
              <a:ext uri="{FF2B5EF4-FFF2-40B4-BE49-F238E27FC236}">
                <a16:creationId xmlns:a16="http://schemas.microsoft.com/office/drawing/2014/main" id="{D9C926BD-8DA6-46FC-8B5C-74D4783299C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488" r="14038" b="-1"/>
          <a:stretch/>
        </p:blipFill>
        <p:spPr bwMode="auto">
          <a:xfrm>
            <a:off x="4654296" y="10"/>
            <a:ext cx="7537703" cy="68579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56850050"/>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RetrospectVTI">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Arial Nova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Nova"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docProps/app.xml><?xml version="1.0" encoding="utf-8"?>
<Properties xmlns="http://schemas.openxmlformats.org/officeDocument/2006/extended-properties" xmlns:vt="http://schemas.openxmlformats.org/officeDocument/2006/docPropsVTypes">
  <Template>Facet</Template>
  <TotalTime>129</TotalTime>
  <Words>377</Words>
  <Application>Microsoft Office PowerPoint</Application>
  <PresentationFormat>Widescreen</PresentationFormat>
  <Paragraphs>18</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 Nova</vt:lpstr>
      <vt:lpstr>Arial Nova Light</vt:lpstr>
      <vt:lpstr>Calibri</vt:lpstr>
      <vt:lpstr>Catamaran</vt:lpstr>
      <vt:lpstr>Helvetica Neue</vt:lpstr>
      <vt:lpstr>proximanova</vt:lpstr>
      <vt:lpstr>Wingdings</vt:lpstr>
      <vt:lpstr>RetrospectVTI</vt:lpstr>
      <vt:lpstr>Kill the Indian, Save the Man</vt:lpstr>
      <vt:lpstr>Remains of 215 children found at closed Canada boarding school for Indigenous People </vt:lpstr>
      <vt:lpstr>182 unmarked graves found near former residential school outside Cranbrook, B.C. </vt:lpstr>
      <vt:lpstr>Remains of 215 children found at closed Canada boarding school for Indigenous People </vt:lpstr>
      <vt:lpstr>1,000 march in support of residential school survivors  </vt:lpstr>
      <vt:lpstr>Orange Shirt </vt:lpstr>
      <vt:lpstr>How To Raise Awareness: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Kill the Indian, Save the Man</dc:title>
  <dc:creator>Mary Wilber</dc:creator>
  <cp:lastModifiedBy>Bill Kearns</cp:lastModifiedBy>
  <cp:revision>3</cp:revision>
  <dcterms:created xsi:type="dcterms:W3CDTF">2022-03-23T15:27:18Z</dcterms:created>
  <dcterms:modified xsi:type="dcterms:W3CDTF">2023-05-10T17:06:14Z</dcterms:modified>
</cp:coreProperties>
</file>