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58" r:id="rId6"/>
    <p:sldId id="261" r:id="rId7"/>
    <p:sldId id="260"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97" d="100"/>
          <a:sy n="97" d="100"/>
        </p:scale>
        <p:origin x="68" y="5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a:lstStyle/>
        <a:p>
          <a:endParaRPr lang="en-US"/>
        </a:p>
      </dgm:t>
    </dgm:pt>
    <dgm:pt modelId="{5FC34D3A-C8D4-483C-8695-507470E74D50}">
      <dgm:prSet/>
      <dgm:spPr/>
      <dgm:t>
        <a:bodyPr/>
        <a:lstStyle/>
        <a:p>
          <a:r>
            <a:rPr lang="en-US" dirty="0"/>
            <a:t>Medicine</a:t>
          </a:r>
        </a:p>
      </dgm:t>
    </dgm:pt>
    <dgm:pt modelId="{9978A89C-C2F1-4241-807C-13619E6D6376}" type="parTrans" cxnId="{277179CE-E2F5-4733-8D23-9E37CACB7B9E}">
      <dgm:prSet/>
      <dgm:spPr/>
      <dgm:t>
        <a:bodyPr/>
        <a:lstStyle/>
        <a:p>
          <a:endParaRPr lang="en-US"/>
        </a:p>
      </dgm:t>
    </dgm:pt>
    <dgm:pt modelId="{1DECF9F5-40C0-4379-BCCE-7BCAAD54807B}" type="sibTrans" cxnId="{277179CE-E2F5-4733-8D23-9E37CACB7B9E}">
      <dgm:prSet/>
      <dgm:spPr/>
      <dgm:t>
        <a:bodyPr/>
        <a:lstStyle/>
        <a:p>
          <a:endParaRPr lang="en-US"/>
        </a:p>
      </dgm:t>
    </dgm:pt>
    <dgm:pt modelId="{C057D6ED-8F49-42DC-B8A7-C07F68F0F734}">
      <dgm:prSet/>
      <dgm:spPr/>
      <dgm:t>
        <a:bodyPr/>
        <a:lstStyle/>
        <a:p>
          <a:r>
            <a:rPr lang="en-US" b="1" i="0" dirty="0"/>
            <a:t>Susan La </a:t>
          </a:r>
          <a:r>
            <a:rPr lang="en-US" b="1" i="0" dirty="0" err="1"/>
            <a:t>Flesche</a:t>
          </a:r>
          <a:endParaRPr lang="en-US" b="1" i="0" dirty="0"/>
        </a:p>
        <a:p>
          <a:r>
            <a:rPr lang="en-US" b="0" i="0"/>
            <a:t>Omaha</a:t>
          </a:r>
          <a:endParaRPr lang="en-US" dirty="0"/>
        </a:p>
      </dgm:t>
    </dgm:pt>
    <dgm:pt modelId="{131D11D9-3030-4E3B-8F84-0108E6497B2A}" type="parTrans" cxnId="{FB0FA082-3950-4822-951F-05A1A9548F18}">
      <dgm:prSet/>
      <dgm:spPr/>
      <dgm:t>
        <a:bodyPr/>
        <a:lstStyle/>
        <a:p>
          <a:endParaRPr lang="en-US"/>
        </a:p>
      </dgm:t>
    </dgm:pt>
    <dgm:pt modelId="{6E885013-4246-43E1-A818-2251A99C8FD2}" type="sibTrans" cxnId="{FB0FA082-3950-4822-951F-05A1A9548F18}">
      <dgm:prSet/>
      <dgm:spPr/>
      <dgm:t>
        <a:bodyPr/>
        <a:lstStyle/>
        <a:p>
          <a:endParaRPr lang="en-US"/>
        </a:p>
      </dgm:t>
    </dgm:pt>
    <dgm:pt modelId="{9845D52A-E054-4EB0-A5A3-32AE7DC6D645}">
      <dgm:prSet/>
      <dgm:spPr/>
      <dgm:t>
        <a:bodyPr/>
        <a:lstStyle/>
        <a:p>
          <a:r>
            <a:rPr lang="en-US" dirty="0"/>
            <a:t>Education</a:t>
          </a:r>
        </a:p>
      </dgm:t>
    </dgm:pt>
    <dgm:pt modelId="{952EE001-86C3-4022-96EE-ABDB540B8A78}" type="parTrans" cxnId="{B04C6215-C46D-4282-963F-02A26E25C8AB}">
      <dgm:prSet/>
      <dgm:spPr/>
      <dgm:t>
        <a:bodyPr/>
        <a:lstStyle/>
        <a:p>
          <a:endParaRPr lang="en-US"/>
        </a:p>
      </dgm:t>
    </dgm:pt>
    <dgm:pt modelId="{796364FD-7651-493A-AEE5-8DD45DF8EEAC}" type="sibTrans" cxnId="{B04C6215-C46D-4282-963F-02A26E25C8AB}">
      <dgm:prSet/>
      <dgm:spPr/>
      <dgm:t>
        <a:bodyPr/>
        <a:lstStyle/>
        <a:p>
          <a:endParaRPr lang="en-US"/>
        </a:p>
      </dgm:t>
    </dgm:pt>
    <dgm:pt modelId="{566C4A8F-CE66-4FF5-AF11-6C385F74A275}">
      <dgm:prSet/>
      <dgm:spPr/>
      <dgm:t>
        <a:bodyPr/>
        <a:lstStyle/>
        <a:p>
          <a:r>
            <a:rPr lang="en-US" b="0" i="1" dirty="0" err="1"/>
            <a:t>Zitkala</a:t>
          </a:r>
          <a:r>
            <a:rPr lang="en-US" b="0" i="1" dirty="0"/>
            <a:t>-Sa, Red Bird</a:t>
          </a:r>
        </a:p>
        <a:p>
          <a:r>
            <a:rPr lang="en-US" b="1" i="0" dirty="0"/>
            <a:t>Gertrude Simmons</a:t>
          </a:r>
          <a:r>
            <a:rPr lang="en-US" b="0" i="0" dirty="0"/>
            <a:t>, married name </a:t>
          </a:r>
          <a:r>
            <a:rPr lang="en-US" b="1" i="0" dirty="0"/>
            <a:t>Gertrude </a:t>
          </a:r>
          <a:r>
            <a:rPr lang="en-US" b="1" i="0" dirty="0" err="1"/>
            <a:t>Bonnin</a:t>
          </a:r>
          <a:r>
            <a:rPr lang="en-US" b="0" i="0" dirty="0"/>
            <a:t>, Yankton Sioux Agency</a:t>
          </a:r>
          <a:endParaRPr lang="en-US" dirty="0"/>
        </a:p>
      </dgm:t>
    </dgm:pt>
    <dgm:pt modelId="{375C5A5E-5F04-4FE8-98F8-795867C18A18}" type="parTrans" cxnId="{66E8CE3C-459F-4648-B4D7-5039298A0E92}">
      <dgm:prSet/>
      <dgm:spPr/>
      <dgm:t>
        <a:bodyPr/>
        <a:lstStyle/>
        <a:p>
          <a:endParaRPr lang="en-US"/>
        </a:p>
      </dgm:t>
    </dgm:pt>
    <dgm:pt modelId="{E74B8A5E-78D9-4E5B-86E1-203DE271581F}" type="sibTrans" cxnId="{66E8CE3C-459F-4648-B4D7-5039298A0E92}">
      <dgm:prSet/>
      <dgm:spPr/>
      <dgm:t>
        <a:bodyPr/>
        <a:lstStyle/>
        <a:p>
          <a:endParaRPr lang="en-US"/>
        </a:p>
      </dgm:t>
    </dgm:pt>
    <dgm:pt modelId="{9AC77E87-FC4D-4F04-889B-73358514DC0D}">
      <dgm:prSet/>
      <dgm:spPr/>
      <dgm:t>
        <a:bodyPr/>
        <a:lstStyle/>
        <a:p>
          <a:r>
            <a:rPr lang="en-US" dirty="0"/>
            <a:t>Civil Rights</a:t>
          </a:r>
        </a:p>
      </dgm:t>
    </dgm:pt>
    <dgm:pt modelId="{B29F90F6-921F-42B9-A496-5D121F61821E}" type="parTrans" cxnId="{04774158-8FAB-47B4-A2EE-D3D3A7E958BE}">
      <dgm:prSet/>
      <dgm:spPr/>
      <dgm:t>
        <a:bodyPr/>
        <a:lstStyle/>
        <a:p>
          <a:endParaRPr lang="en-US"/>
        </a:p>
      </dgm:t>
    </dgm:pt>
    <dgm:pt modelId="{3A77AB9A-DF29-465E-A0A5-D4FA3D0C537F}" type="sibTrans" cxnId="{04774158-8FAB-47B4-A2EE-D3D3A7E958BE}">
      <dgm:prSet/>
      <dgm:spPr/>
      <dgm:t>
        <a:bodyPr/>
        <a:lstStyle/>
        <a:p>
          <a:endParaRPr lang="en-US"/>
        </a:p>
      </dgm:t>
    </dgm:pt>
    <dgm:pt modelId="{C2F0E5C9-2943-4A9B-872F-ECF6B159E9F4}">
      <dgm:prSet/>
      <dgm:spPr/>
      <dgm:t>
        <a:bodyPr/>
        <a:lstStyle/>
        <a:p>
          <a:r>
            <a:rPr lang="en-US" b="1" i="0" dirty="0"/>
            <a:t>Elizabeth Wanamaker </a:t>
          </a:r>
          <a:r>
            <a:rPr lang="en-US" b="1" i="0" dirty="0" err="1"/>
            <a:t>Peratrovich</a:t>
          </a:r>
          <a:endParaRPr lang="en-US" b="1" i="0" dirty="0"/>
        </a:p>
        <a:p>
          <a:r>
            <a:rPr lang="en-US" b="0" i="0" dirty="0"/>
            <a:t>Tlingit</a:t>
          </a:r>
          <a:endParaRPr lang="en-US" dirty="0"/>
        </a:p>
      </dgm:t>
    </dgm:pt>
    <dgm:pt modelId="{8FBB852D-32B7-4273-9DE3-951F1CFE69EC}" type="parTrans" cxnId="{F7608388-5A1F-4FE9-96E5-520EA7B1F725}">
      <dgm:prSet/>
      <dgm:spPr/>
      <dgm:t>
        <a:bodyPr/>
        <a:lstStyle/>
        <a:p>
          <a:endParaRPr lang="en-US"/>
        </a:p>
      </dgm:t>
    </dgm:pt>
    <dgm:pt modelId="{1A62CB6F-38D7-44F2-AFAB-0C4382E3DA24}" type="sibTrans" cxnId="{F7608388-5A1F-4FE9-96E5-520EA7B1F725}">
      <dgm:prSet/>
      <dgm:spPr/>
      <dgm:t>
        <a:bodyPr/>
        <a:lstStyle/>
        <a:p>
          <a:endParaRPr lang="en-US"/>
        </a:p>
      </dgm:t>
    </dgm:pt>
    <dgm:pt modelId="{D6614DDC-66DE-4E26-A0E6-8B5D4F611437}" type="pres">
      <dgm:prSet presAssocID="{08F627ED-A304-4697-8C44-18E45D3D2B1A}" presName="Name0" presStyleCnt="0">
        <dgm:presLayoutVars>
          <dgm:chMax/>
          <dgm:chPref/>
          <dgm:animLvl val="lvl"/>
        </dgm:presLayoutVars>
      </dgm:prSet>
      <dgm:spPr/>
    </dgm:pt>
    <dgm:pt modelId="{769CE8F7-0E21-46E4-8D2D-63A034E4D32A}" type="pres">
      <dgm:prSet presAssocID="{5FC34D3A-C8D4-483C-8695-507470E74D50}" presName="composite" presStyleCnt="0"/>
      <dgm:spPr/>
    </dgm:pt>
    <dgm:pt modelId="{FC51A82C-7C01-41E7-95A1-E0F165353360}" type="pres">
      <dgm:prSet presAssocID="{5FC34D3A-C8D4-483C-8695-507470E74D50}" presName="Parent1" presStyleLbl="alignNode1" presStyleIdx="0" presStyleCnt="3">
        <dgm:presLayoutVars>
          <dgm:chMax val="1"/>
          <dgm:chPref val="1"/>
          <dgm:bulletEnabled val="1"/>
        </dgm:presLayoutVars>
      </dgm:prSet>
      <dgm:spPr/>
    </dgm:pt>
    <dgm:pt modelId="{03E7967D-6C10-4379-9B37-4F5A8CF4EED8}" type="pres">
      <dgm:prSet presAssocID="{5FC34D3A-C8D4-483C-8695-507470E74D50}" presName="Childtext1" presStyleLbl="revTx" presStyleIdx="0" presStyleCnt="3">
        <dgm:presLayoutVars>
          <dgm:chMax val="0"/>
          <dgm:chPref val="0"/>
          <dgm:bulletEnabled/>
        </dgm:presLayoutVars>
      </dgm:prSet>
      <dgm:spPr/>
    </dgm:pt>
    <dgm:pt modelId="{52CF010F-1351-4148-8701-92F5768EC7DC}" type="pres">
      <dgm:prSet presAssocID="{5FC34D3A-C8D4-483C-8695-507470E74D50}" presName="ConnectLine" presStyleLbl="sibTrans1D1" presStyleIdx="0" presStyleCnt="3"/>
      <dgm:spPr>
        <a:noFill/>
        <a:ln w="12700" cap="flat" cmpd="sng" algn="ctr">
          <a:solidFill>
            <a:schemeClr val="accent1">
              <a:hueOff val="0"/>
              <a:satOff val="0"/>
              <a:lumOff val="0"/>
              <a:alphaOff val="0"/>
            </a:schemeClr>
          </a:solidFill>
          <a:prstDash val="dash"/>
        </a:ln>
        <a:effectLst/>
      </dgm:spPr>
    </dgm:pt>
    <dgm:pt modelId="{62C4F6DC-B23C-4A1D-86BA-D1DEB98692E9}" type="pres">
      <dgm:prSet presAssocID="{5FC34D3A-C8D4-483C-8695-507470E74D50}" presName="ConnectLineEnd" presStyleLbl="node1" presStyleIdx="0" presStyleCnt="3"/>
      <dgm:spPr/>
    </dgm:pt>
    <dgm:pt modelId="{151E949D-E2E2-482F-BBE3-8BC267057E7B}" type="pres">
      <dgm:prSet presAssocID="{5FC34D3A-C8D4-483C-8695-507470E74D50}" presName="EmptyPane" presStyleCnt="0"/>
      <dgm:spPr/>
    </dgm:pt>
    <dgm:pt modelId="{4FB3A766-643A-4ACA-8E5D-2C95FFB87076}" type="pres">
      <dgm:prSet presAssocID="{1DECF9F5-40C0-4379-BCCE-7BCAAD54807B}" presName="spaceBetweenRectangles" presStyleLbl="fgAcc1" presStyleIdx="0" presStyleCnt="2"/>
      <dgm:spPr/>
    </dgm:pt>
    <dgm:pt modelId="{4630FBA4-1F51-4A32-B0E4-88E47053D0D9}" type="pres">
      <dgm:prSet presAssocID="{9845D52A-E054-4EB0-A5A3-32AE7DC6D645}" presName="composite" presStyleCnt="0"/>
      <dgm:spPr/>
    </dgm:pt>
    <dgm:pt modelId="{D39499CF-3BA1-4BBD-960A-4434BA9F21A7}" type="pres">
      <dgm:prSet presAssocID="{9845D52A-E054-4EB0-A5A3-32AE7DC6D645}" presName="Parent1" presStyleLbl="alignNode1" presStyleIdx="1" presStyleCnt="3">
        <dgm:presLayoutVars>
          <dgm:chMax val="1"/>
          <dgm:chPref val="1"/>
          <dgm:bulletEnabled val="1"/>
        </dgm:presLayoutVars>
      </dgm:prSet>
      <dgm:spPr/>
    </dgm:pt>
    <dgm:pt modelId="{5E76ADAA-D3EE-462D-A737-9D3772B6C76F}" type="pres">
      <dgm:prSet presAssocID="{9845D52A-E054-4EB0-A5A3-32AE7DC6D645}" presName="Childtext1" presStyleLbl="revTx" presStyleIdx="1" presStyleCnt="3">
        <dgm:presLayoutVars>
          <dgm:chMax val="0"/>
          <dgm:chPref val="0"/>
          <dgm:bulletEnabled/>
        </dgm:presLayoutVars>
      </dgm:prSet>
      <dgm:spPr/>
    </dgm:pt>
    <dgm:pt modelId="{F514349A-AC82-402F-8DA0-95785071B5F0}" type="pres">
      <dgm:prSet presAssocID="{9845D52A-E054-4EB0-A5A3-32AE7DC6D645}" presName="ConnectLine" presStyleLbl="sibTrans1D1" presStyleIdx="1" presStyleCnt="3"/>
      <dgm:spPr>
        <a:noFill/>
        <a:ln w="12700" cap="flat" cmpd="sng" algn="ctr">
          <a:solidFill>
            <a:schemeClr val="accent1">
              <a:hueOff val="0"/>
              <a:satOff val="0"/>
              <a:lumOff val="0"/>
              <a:alphaOff val="0"/>
            </a:schemeClr>
          </a:solidFill>
          <a:prstDash val="dash"/>
        </a:ln>
        <a:effectLst/>
      </dgm:spPr>
    </dgm:pt>
    <dgm:pt modelId="{BBACFDEF-20FB-406A-9641-2F4782D85F9F}" type="pres">
      <dgm:prSet presAssocID="{9845D52A-E054-4EB0-A5A3-32AE7DC6D645}" presName="ConnectLineEnd" presStyleLbl="node1" presStyleIdx="1" presStyleCnt="3"/>
      <dgm:spPr/>
    </dgm:pt>
    <dgm:pt modelId="{E12CB119-910F-4C38-9D07-4EF7748B1BD6}" type="pres">
      <dgm:prSet presAssocID="{9845D52A-E054-4EB0-A5A3-32AE7DC6D645}" presName="EmptyPane" presStyleCnt="0"/>
      <dgm:spPr/>
    </dgm:pt>
    <dgm:pt modelId="{6C1697D8-F9A2-4451-950E-C8D8168BBC75}" type="pres">
      <dgm:prSet presAssocID="{796364FD-7651-493A-AEE5-8DD45DF8EEAC}" presName="spaceBetweenRectangles" presStyleLbl="fgAcc1" presStyleIdx="1" presStyleCnt="2"/>
      <dgm:spPr/>
    </dgm:pt>
    <dgm:pt modelId="{258D101A-CA89-4BD3-9BA0-F95214FF0550}" type="pres">
      <dgm:prSet presAssocID="{9AC77E87-FC4D-4F04-889B-73358514DC0D}" presName="composite" presStyleCnt="0"/>
      <dgm:spPr/>
    </dgm:pt>
    <dgm:pt modelId="{E38B2215-81DF-4D79-BB37-17C8C9F898E7}" type="pres">
      <dgm:prSet presAssocID="{9AC77E87-FC4D-4F04-889B-73358514DC0D}" presName="Parent1" presStyleLbl="alignNode1" presStyleIdx="2" presStyleCnt="3" custLinFactNeighborX="-3806" custLinFactNeighborY="1205">
        <dgm:presLayoutVars>
          <dgm:chMax val="1"/>
          <dgm:chPref val="1"/>
          <dgm:bulletEnabled val="1"/>
        </dgm:presLayoutVars>
      </dgm:prSet>
      <dgm:spPr/>
    </dgm:pt>
    <dgm:pt modelId="{2E1F219F-885D-437D-9D95-1C496EBAD119}" type="pres">
      <dgm:prSet presAssocID="{9AC77E87-FC4D-4F04-889B-73358514DC0D}" presName="Childtext1" presStyleLbl="revTx" presStyleIdx="2" presStyleCnt="3">
        <dgm:presLayoutVars>
          <dgm:chMax val="0"/>
          <dgm:chPref val="0"/>
          <dgm:bulletEnabled/>
        </dgm:presLayoutVars>
      </dgm:prSet>
      <dgm:spPr/>
    </dgm:pt>
    <dgm:pt modelId="{8801BA21-B732-43C2-BD4E-EED526CA614C}" type="pres">
      <dgm:prSet presAssocID="{9AC77E87-FC4D-4F04-889B-73358514DC0D}" presName="ConnectLine" presStyleLbl="sibTrans1D1" presStyleIdx="2" presStyleCnt="3"/>
      <dgm:spPr>
        <a:noFill/>
        <a:ln w="12700" cap="flat" cmpd="sng" algn="ctr">
          <a:solidFill>
            <a:schemeClr val="accent1">
              <a:hueOff val="0"/>
              <a:satOff val="0"/>
              <a:lumOff val="0"/>
              <a:alphaOff val="0"/>
            </a:schemeClr>
          </a:solidFill>
          <a:prstDash val="dash"/>
        </a:ln>
        <a:effectLst/>
      </dgm:spPr>
    </dgm:pt>
    <dgm:pt modelId="{ED3C7052-C7D3-4A48-8DD7-C35F83E9E14D}" type="pres">
      <dgm:prSet presAssocID="{9AC77E87-FC4D-4F04-889B-73358514DC0D}" presName="ConnectLineEnd" presStyleLbl="node1" presStyleIdx="2" presStyleCnt="3"/>
      <dgm:spPr/>
    </dgm:pt>
    <dgm:pt modelId="{E1638529-5025-4BCE-9448-174A6B1F9AFC}" type="pres">
      <dgm:prSet presAssocID="{9AC77E87-FC4D-4F04-889B-73358514DC0D}" presName="EmptyPane" presStyleCnt="0"/>
      <dgm:spPr/>
    </dgm:pt>
  </dgm:ptLst>
  <dgm:cxnLst>
    <dgm:cxn modelId="{B04C6215-C46D-4282-963F-02A26E25C8AB}" srcId="{08F627ED-A304-4697-8C44-18E45D3D2B1A}" destId="{9845D52A-E054-4EB0-A5A3-32AE7DC6D645}" srcOrd="1" destOrd="0" parTransId="{952EE001-86C3-4022-96EE-ABDB540B8A78}" sibTransId="{796364FD-7651-493A-AEE5-8DD45DF8EEAC}"/>
    <dgm:cxn modelId="{66E8CE3C-459F-4648-B4D7-5039298A0E92}" srcId="{9845D52A-E054-4EB0-A5A3-32AE7DC6D645}" destId="{566C4A8F-CE66-4FF5-AF11-6C385F74A275}" srcOrd="0" destOrd="0" parTransId="{375C5A5E-5F04-4FE8-98F8-795867C18A18}" sibTransId="{E74B8A5E-78D9-4E5B-86E1-203DE271581F}"/>
    <dgm:cxn modelId="{DC951A47-D712-4DDF-BC45-034C400F587A}" type="presOf" srcId="{08F627ED-A304-4697-8C44-18E45D3D2B1A}" destId="{D6614DDC-66DE-4E26-A0E6-8B5D4F611437}" srcOrd="0" destOrd="0" presId="urn:microsoft.com/office/officeart/2016/7/layout/HexagonTimeline"/>
    <dgm:cxn modelId="{49EFF76F-887C-4DB3-847E-B88D6BC6A77B}" type="presOf" srcId="{C2F0E5C9-2943-4A9B-872F-ECF6B159E9F4}" destId="{2E1F219F-885D-437D-9D95-1C496EBAD119}" srcOrd="0" destOrd="0" presId="urn:microsoft.com/office/officeart/2016/7/layout/HexagonTimeline"/>
    <dgm:cxn modelId="{CB98D256-5AB4-4B9D-AD69-15CA4B5C1220}" type="presOf" srcId="{566C4A8F-CE66-4FF5-AF11-6C385F74A275}" destId="{5E76ADAA-D3EE-462D-A737-9D3772B6C76F}" srcOrd="0" destOrd="0" presId="urn:microsoft.com/office/officeart/2016/7/layout/HexagonTimeline"/>
    <dgm:cxn modelId="{04774158-8FAB-47B4-A2EE-D3D3A7E958BE}" srcId="{08F627ED-A304-4697-8C44-18E45D3D2B1A}" destId="{9AC77E87-FC4D-4F04-889B-73358514DC0D}" srcOrd="2" destOrd="0" parTransId="{B29F90F6-921F-42B9-A496-5D121F61821E}" sibTransId="{3A77AB9A-DF29-465E-A0A5-D4FA3D0C537F}"/>
    <dgm:cxn modelId="{29E5675A-D36F-4E0E-B6B3-F7B5A3728BC3}" type="presOf" srcId="{C057D6ED-8F49-42DC-B8A7-C07F68F0F734}" destId="{03E7967D-6C10-4379-9B37-4F5A8CF4EED8}" srcOrd="0" destOrd="0" presId="urn:microsoft.com/office/officeart/2016/7/layout/HexagonTimeline"/>
    <dgm:cxn modelId="{FB0FA082-3950-4822-951F-05A1A9548F18}" srcId="{5FC34D3A-C8D4-483C-8695-507470E74D50}" destId="{C057D6ED-8F49-42DC-B8A7-C07F68F0F734}" srcOrd="0" destOrd="0" parTransId="{131D11D9-3030-4E3B-8F84-0108E6497B2A}" sibTransId="{6E885013-4246-43E1-A818-2251A99C8FD2}"/>
    <dgm:cxn modelId="{F7608388-5A1F-4FE9-96E5-520EA7B1F725}" srcId="{9AC77E87-FC4D-4F04-889B-73358514DC0D}" destId="{C2F0E5C9-2943-4A9B-872F-ECF6B159E9F4}" srcOrd="0" destOrd="0" parTransId="{8FBB852D-32B7-4273-9DE3-951F1CFE69EC}" sibTransId="{1A62CB6F-38D7-44F2-AFAB-0C4382E3DA24}"/>
    <dgm:cxn modelId="{07EFBDB0-8C3C-4140-851A-D6494FDB0B7A}" type="presOf" srcId="{9845D52A-E054-4EB0-A5A3-32AE7DC6D645}" destId="{D39499CF-3BA1-4BBD-960A-4434BA9F21A7}" srcOrd="0" destOrd="0" presId="urn:microsoft.com/office/officeart/2016/7/layout/HexagonTimeline"/>
    <dgm:cxn modelId="{6E1CE7C2-A87C-4E64-9245-7487AB728B9A}" type="presOf" srcId="{9AC77E87-FC4D-4F04-889B-73358514DC0D}" destId="{E38B2215-81DF-4D79-BB37-17C8C9F898E7}" srcOrd="0" destOrd="0" presId="urn:microsoft.com/office/officeart/2016/7/layout/HexagonTimeline"/>
    <dgm:cxn modelId="{277179CE-E2F5-4733-8D23-9E37CACB7B9E}" srcId="{08F627ED-A304-4697-8C44-18E45D3D2B1A}" destId="{5FC34D3A-C8D4-483C-8695-507470E74D50}" srcOrd="0" destOrd="0" parTransId="{9978A89C-C2F1-4241-807C-13619E6D6376}" sibTransId="{1DECF9F5-40C0-4379-BCCE-7BCAAD54807B}"/>
    <dgm:cxn modelId="{A0697AD9-4F1C-44DF-9F0B-484ED62574F5}" type="presOf" srcId="{5FC34D3A-C8D4-483C-8695-507470E74D50}" destId="{FC51A82C-7C01-41E7-95A1-E0F165353360}" srcOrd="0" destOrd="0" presId="urn:microsoft.com/office/officeart/2016/7/layout/HexagonTimeline"/>
    <dgm:cxn modelId="{5B0C5A64-640A-44DE-9231-55D8B9A431B8}" type="presParOf" srcId="{D6614DDC-66DE-4E26-A0E6-8B5D4F611437}" destId="{769CE8F7-0E21-46E4-8D2D-63A034E4D32A}" srcOrd="0" destOrd="0" presId="urn:microsoft.com/office/officeart/2016/7/layout/HexagonTimeline"/>
    <dgm:cxn modelId="{C97A35EB-F4F5-44C0-B2D0-19AF31DC2223}" type="presParOf" srcId="{769CE8F7-0E21-46E4-8D2D-63A034E4D32A}" destId="{FC51A82C-7C01-41E7-95A1-E0F165353360}" srcOrd="0" destOrd="0" presId="urn:microsoft.com/office/officeart/2016/7/layout/HexagonTimeline"/>
    <dgm:cxn modelId="{1BEB00C5-1AFC-46FC-849A-D490784DB52E}" type="presParOf" srcId="{769CE8F7-0E21-46E4-8D2D-63A034E4D32A}" destId="{03E7967D-6C10-4379-9B37-4F5A8CF4EED8}" srcOrd="1" destOrd="0" presId="urn:microsoft.com/office/officeart/2016/7/layout/HexagonTimeline"/>
    <dgm:cxn modelId="{498AAC8F-D211-4064-80B2-75359BE901E4}" type="presParOf" srcId="{769CE8F7-0E21-46E4-8D2D-63A034E4D32A}" destId="{52CF010F-1351-4148-8701-92F5768EC7DC}" srcOrd="2" destOrd="0" presId="urn:microsoft.com/office/officeart/2016/7/layout/HexagonTimeline"/>
    <dgm:cxn modelId="{F3FAB4D5-BB8E-491A-A343-49D331762E47}" type="presParOf" srcId="{769CE8F7-0E21-46E4-8D2D-63A034E4D32A}" destId="{62C4F6DC-B23C-4A1D-86BA-D1DEB98692E9}" srcOrd="3" destOrd="0" presId="urn:microsoft.com/office/officeart/2016/7/layout/HexagonTimeline"/>
    <dgm:cxn modelId="{2F93DD1C-5D61-4E63-ABD3-9D5E5D20D4D2}" type="presParOf" srcId="{769CE8F7-0E21-46E4-8D2D-63A034E4D32A}" destId="{151E949D-E2E2-482F-BBE3-8BC267057E7B}" srcOrd="4" destOrd="0" presId="urn:microsoft.com/office/officeart/2016/7/layout/HexagonTimeline"/>
    <dgm:cxn modelId="{7C0E3781-57A7-45F1-A9B7-AD7B29B66966}" type="presParOf" srcId="{D6614DDC-66DE-4E26-A0E6-8B5D4F611437}" destId="{4FB3A766-643A-4ACA-8E5D-2C95FFB87076}" srcOrd="1" destOrd="0" presId="urn:microsoft.com/office/officeart/2016/7/layout/HexagonTimeline"/>
    <dgm:cxn modelId="{434FF653-D75F-4952-8E75-D3AF3DA482CB}" type="presParOf" srcId="{D6614DDC-66DE-4E26-A0E6-8B5D4F611437}" destId="{4630FBA4-1F51-4A32-B0E4-88E47053D0D9}" srcOrd="2" destOrd="0" presId="urn:microsoft.com/office/officeart/2016/7/layout/HexagonTimeline"/>
    <dgm:cxn modelId="{255D0E88-A582-4AB9-85D4-3CCE25636858}" type="presParOf" srcId="{4630FBA4-1F51-4A32-B0E4-88E47053D0D9}" destId="{D39499CF-3BA1-4BBD-960A-4434BA9F21A7}" srcOrd="0" destOrd="0" presId="urn:microsoft.com/office/officeart/2016/7/layout/HexagonTimeline"/>
    <dgm:cxn modelId="{EB99A48A-7C1E-46F6-BDF1-CF76EFA8B1BE}" type="presParOf" srcId="{4630FBA4-1F51-4A32-B0E4-88E47053D0D9}" destId="{5E76ADAA-D3EE-462D-A737-9D3772B6C76F}" srcOrd="1" destOrd="0" presId="urn:microsoft.com/office/officeart/2016/7/layout/HexagonTimeline"/>
    <dgm:cxn modelId="{A5B350CB-1F08-407B-AB74-C0A9D5254180}" type="presParOf" srcId="{4630FBA4-1F51-4A32-B0E4-88E47053D0D9}" destId="{F514349A-AC82-402F-8DA0-95785071B5F0}" srcOrd="2" destOrd="0" presId="urn:microsoft.com/office/officeart/2016/7/layout/HexagonTimeline"/>
    <dgm:cxn modelId="{3AEF0478-205F-4564-A8F2-A009D04A4716}" type="presParOf" srcId="{4630FBA4-1F51-4A32-B0E4-88E47053D0D9}" destId="{BBACFDEF-20FB-406A-9641-2F4782D85F9F}" srcOrd="3" destOrd="0" presId="urn:microsoft.com/office/officeart/2016/7/layout/HexagonTimeline"/>
    <dgm:cxn modelId="{E91CE1AF-35AF-4453-8B3B-CCA366030481}" type="presParOf" srcId="{4630FBA4-1F51-4A32-B0E4-88E47053D0D9}" destId="{E12CB119-910F-4C38-9D07-4EF7748B1BD6}" srcOrd="4" destOrd="0" presId="urn:microsoft.com/office/officeart/2016/7/layout/HexagonTimeline"/>
    <dgm:cxn modelId="{830D18A3-5BD1-43DE-A8C7-D3AD84C79C41}" type="presParOf" srcId="{D6614DDC-66DE-4E26-A0E6-8B5D4F611437}" destId="{6C1697D8-F9A2-4451-950E-C8D8168BBC75}" srcOrd="3" destOrd="0" presId="urn:microsoft.com/office/officeart/2016/7/layout/HexagonTimeline"/>
    <dgm:cxn modelId="{A2FC9288-5AD0-464F-A27B-3C029EB82A78}" type="presParOf" srcId="{D6614DDC-66DE-4E26-A0E6-8B5D4F611437}" destId="{258D101A-CA89-4BD3-9BA0-F95214FF0550}" srcOrd="4" destOrd="0" presId="urn:microsoft.com/office/officeart/2016/7/layout/HexagonTimeline"/>
    <dgm:cxn modelId="{3E0287D5-85BD-4EA8-8360-16EA3B96ED89}" type="presParOf" srcId="{258D101A-CA89-4BD3-9BA0-F95214FF0550}" destId="{E38B2215-81DF-4D79-BB37-17C8C9F898E7}" srcOrd="0" destOrd="0" presId="urn:microsoft.com/office/officeart/2016/7/layout/HexagonTimeline"/>
    <dgm:cxn modelId="{7053D88C-9828-4A50-8590-4A4874885273}" type="presParOf" srcId="{258D101A-CA89-4BD3-9BA0-F95214FF0550}" destId="{2E1F219F-885D-437D-9D95-1C496EBAD119}" srcOrd="1" destOrd="0" presId="urn:microsoft.com/office/officeart/2016/7/layout/HexagonTimeline"/>
    <dgm:cxn modelId="{CD524EB0-8DDC-47BC-8050-14B4AE3DE867}" type="presParOf" srcId="{258D101A-CA89-4BD3-9BA0-F95214FF0550}" destId="{8801BA21-B732-43C2-BD4E-EED526CA614C}" srcOrd="2" destOrd="0" presId="urn:microsoft.com/office/officeart/2016/7/layout/HexagonTimeline"/>
    <dgm:cxn modelId="{7C871D98-1568-47DF-AD10-05B6D83FE291}" type="presParOf" srcId="{258D101A-CA89-4BD3-9BA0-F95214FF0550}" destId="{ED3C7052-C7D3-4A48-8DD7-C35F83E9E14D}" srcOrd="3" destOrd="0" presId="urn:microsoft.com/office/officeart/2016/7/layout/HexagonTimeline"/>
    <dgm:cxn modelId="{2B694A21-4ED9-4979-ACB7-DABE9ECD1399}" type="presParOf" srcId="{258D101A-CA89-4BD3-9BA0-F95214FF0550}" destId="{E1638529-5025-4BCE-9448-174A6B1F9AFC}" srcOrd="4"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1A82C-7C01-41E7-95A1-E0F165353360}">
      <dsp:nvSpPr>
        <dsp:cNvPr id="0" name=""/>
        <dsp:cNvSpPr/>
      </dsp:nvSpPr>
      <dsp:spPr>
        <a:xfrm>
          <a:off x="316501" y="1604214"/>
          <a:ext cx="1610849"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Medicine</a:t>
          </a:r>
        </a:p>
      </dsp:txBody>
      <dsp:txXfrm>
        <a:off x="316501" y="1604214"/>
        <a:ext cx="1523346" cy="437513"/>
      </dsp:txXfrm>
    </dsp:sp>
    <dsp:sp modelId="{03E7967D-6C10-4379-9B37-4F5A8CF4EED8}">
      <dsp:nvSpPr>
        <dsp:cNvPr id="0" name=""/>
        <dsp:cNvSpPr/>
      </dsp:nvSpPr>
      <dsp:spPr>
        <a:xfrm>
          <a:off x="3280" y="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i="0" kern="1200" dirty="0"/>
            <a:t>Susan La </a:t>
          </a:r>
          <a:r>
            <a:rPr lang="en-US" sz="1100" b="1" i="0" kern="1200" dirty="0" err="1"/>
            <a:t>Flesche</a:t>
          </a:r>
          <a:endParaRPr lang="en-US" sz="1100" b="1" i="0" kern="1200" dirty="0"/>
        </a:p>
        <a:p>
          <a:pPr marL="0" lvl="0" indent="0" algn="ctr" defTabSz="488950">
            <a:lnSpc>
              <a:spcPct val="90000"/>
            </a:lnSpc>
            <a:spcBef>
              <a:spcPct val="0"/>
            </a:spcBef>
            <a:spcAft>
              <a:spcPct val="35000"/>
            </a:spcAft>
            <a:buNone/>
          </a:pPr>
          <a:r>
            <a:rPr lang="en-US" sz="1100" b="0" i="0" kern="1200"/>
            <a:t>Omaha</a:t>
          </a:r>
          <a:endParaRPr lang="en-US" sz="1100" kern="1200" dirty="0"/>
        </a:p>
      </dsp:txBody>
      <dsp:txXfrm>
        <a:off x="3280" y="0"/>
        <a:ext cx="2237291" cy="1166701"/>
      </dsp:txXfrm>
    </dsp:sp>
    <dsp:sp modelId="{4FB3A766-643A-4ACA-8E5D-2C95FFB87076}">
      <dsp:nvSpPr>
        <dsp:cNvPr id="0" name=""/>
        <dsp:cNvSpPr/>
      </dsp:nvSpPr>
      <dsp:spPr>
        <a:xfrm>
          <a:off x="1927350" y="1822971"/>
          <a:ext cx="626441" cy="0"/>
        </a:xfrm>
        <a:custGeom>
          <a:avLst/>
          <a:gdLst/>
          <a:ahLst/>
          <a:cxnLst/>
          <a:rect l="0" t="0" r="0" b="0"/>
          <a:pathLst>
            <a:path>
              <a:moveTo>
                <a:pt x="0" y="0"/>
              </a:moveTo>
              <a:lnTo>
                <a:pt x="626441"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CF010F-1351-4148-8701-92F5768EC7DC}">
      <dsp:nvSpPr>
        <dsp:cNvPr id="0" name=""/>
        <dsp:cNvSpPr/>
      </dsp:nvSpPr>
      <dsp:spPr>
        <a:xfrm>
          <a:off x="1121925" y="1239620"/>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62C4F6DC-B23C-4A1D-86BA-D1DEB98692E9}">
      <dsp:nvSpPr>
        <dsp:cNvPr id="0" name=""/>
        <dsp:cNvSpPr/>
      </dsp:nvSpPr>
      <dsp:spPr>
        <a:xfrm>
          <a:off x="1085466" y="116670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9499CF-3BA1-4BBD-960A-4434BA9F21A7}">
      <dsp:nvSpPr>
        <dsp:cNvPr id="0" name=""/>
        <dsp:cNvSpPr/>
      </dsp:nvSpPr>
      <dsp:spPr>
        <a:xfrm>
          <a:off x="2553792" y="1604214"/>
          <a:ext cx="1610849" cy="437513"/>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Education</a:t>
          </a:r>
        </a:p>
      </dsp:txBody>
      <dsp:txXfrm>
        <a:off x="2746364" y="1656517"/>
        <a:ext cx="1225705" cy="332907"/>
      </dsp:txXfrm>
    </dsp:sp>
    <dsp:sp modelId="{5E76ADAA-D3EE-462D-A737-9D3772B6C76F}">
      <dsp:nvSpPr>
        <dsp:cNvPr id="0" name=""/>
        <dsp:cNvSpPr/>
      </dsp:nvSpPr>
      <dsp:spPr>
        <a:xfrm>
          <a:off x="2240571" y="247924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0" i="1" kern="1200" dirty="0" err="1"/>
            <a:t>Zitkala</a:t>
          </a:r>
          <a:r>
            <a:rPr lang="en-US" sz="1100" b="0" i="1" kern="1200" dirty="0"/>
            <a:t>-Sa, Red Bird</a:t>
          </a:r>
        </a:p>
        <a:p>
          <a:pPr marL="0" lvl="0" indent="0" algn="ctr" defTabSz="488950">
            <a:lnSpc>
              <a:spcPct val="90000"/>
            </a:lnSpc>
            <a:spcBef>
              <a:spcPct val="0"/>
            </a:spcBef>
            <a:spcAft>
              <a:spcPct val="35000"/>
            </a:spcAft>
            <a:buNone/>
          </a:pPr>
          <a:r>
            <a:rPr lang="en-US" sz="1100" b="1" i="0" kern="1200" dirty="0"/>
            <a:t>Gertrude Simmons</a:t>
          </a:r>
          <a:r>
            <a:rPr lang="en-US" sz="1100" b="0" i="0" kern="1200" dirty="0"/>
            <a:t>, married name </a:t>
          </a:r>
          <a:r>
            <a:rPr lang="en-US" sz="1100" b="1" i="0" kern="1200" dirty="0"/>
            <a:t>Gertrude </a:t>
          </a:r>
          <a:r>
            <a:rPr lang="en-US" sz="1100" b="1" i="0" kern="1200" dirty="0" err="1"/>
            <a:t>Bonnin</a:t>
          </a:r>
          <a:r>
            <a:rPr lang="en-US" sz="1100" b="0" i="0" kern="1200" dirty="0"/>
            <a:t>, Yankton Sioux Agency</a:t>
          </a:r>
          <a:endParaRPr lang="en-US" sz="1100" kern="1200" dirty="0"/>
        </a:p>
      </dsp:txBody>
      <dsp:txXfrm>
        <a:off x="2240571" y="2479240"/>
        <a:ext cx="2237291" cy="1166701"/>
      </dsp:txXfrm>
    </dsp:sp>
    <dsp:sp modelId="{6C1697D8-F9A2-4451-950E-C8D8168BBC75}">
      <dsp:nvSpPr>
        <dsp:cNvPr id="0" name=""/>
        <dsp:cNvSpPr/>
      </dsp:nvSpPr>
      <dsp:spPr>
        <a:xfrm rot="32069">
          <a:off x="4164629" y="1825607"/>
          <a:ext cx="565157" cy="0"/>
        </a:xfrm>
        <a:custGeom>
          <a:avLst/>
          <a:gdLst/>
          <a:ahLst/>
          <a:cxnLst/>
          <a:rect l="0" t="0" r="0" b="0"/>
          <a:pathLst>
            <a:path>
              <a:moveTo>
                <a:pt x="0" y="0"/>
              </a:moveTo>
              <a:lnTo>
                <a:pt x="565157"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14349A-AC82-402F-8DA0-95785071B5F0}">
      <dsp:nvSpPr>
        <dsp:cNvPr id="0" name=""/>
        <dsp:cNvSpPr/>
      </dsp:nvSpPr>
      <dsp:spPr>
        <a:xfrm>
          <a:off x="3359216" y="2041727"/>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BACFDEF-20FB-406A-9641-2F4782D85F9F}">
      <dsp:nvSpPr>
        <dsp:cNvPr id="0" name=""/>
        <dsp:cNvSpPr/>
      </dsp:nvSpPr>
      <dsp:spPr>
        <a:xfrm>
          <a:off x="3322757" y="240632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8B2215-81DF-4D79-BB37-17C8C9F898E7}">
      <dsp:nvSpPr>
        <dsp:cNvPr id="0" name=""/>
        <dsp:cNvSpPr/>
      </dsp:nvSpPr>
      <dsp:spPr>
        <a:xfrm rot="10800000">
          <a:off x="4729774" y="1609486"/>
          <a:ext cx="1610849"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Civil Rights</a:t>
          </a:r>
        </a:p>
      </dsp:txBody>
      <dsp:txXfrm rot="10800000">
        <a:off x="4817277" y="1609486"/>
        <a:ext cx="1523346" cy="437513"/>
      </dsp:txXfrm>
    </dsp:sp>
    <dsp:sp modelId="{2E1F219F-885D-437D-9D95-1C496EBAD119}">
      <dsp:nvSpPr>
        <dsp:cNvPr id="0" name=""/>
        <dsp:cNvSpPr/>
      </dsp:nvSpPr>
      <dsp:spPr>
        <a:xfrm>
          <a:off x="4416553" y="5272"/>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i="0" kern="1200" dirty="0"/>
            <a:t>Elizabeth Wanamaker </a:t>
          </a:r>
          <a:r>
            <a:rPr lang="en-US" sz="1100" b="1" i="0" kern="1200" dirty="0" err="1"/>
            <a:t>Peratrovich</a:t>
          </a:r>
          <a:endParaRPr lang="en-US" sz="1100" b="1" i="0" kern="1200" dirty="0"/>
        </a:p>
        <a:p>
          <a:pPr marL="0" lvl="0" indent="0" algn="ctr" defTabSz="488950">
            <a:lnSpc>
              <a:spcPct val="90000"/>
            </a:lnSpc>
            <a:spcBef>
              <a:spcPct val="0"/>
            </a:spcBef>
            <a:spcAft>
              <a:spcPct val="35000"/>
            </a:spcAft>
            <a:buNone/>
          </a:pPr>
          <a:r>
            <a:rPr lang="en-US" sz="1100" b="0" i="0" kern="1200" dirty="0"/>
            <a:t>Tlingit</a:t>
          </a:r>
          <a:endParaRPr lang="en-US" sz="1100" kern="1200" dirty="0"/>
        </a:p>
      </dsp:txBody>
      <dsp:txXfrm>
        <a:off x="4416553" y="5272"/>
        <a:ext cx="2237291" cy="1166701"/>
      </dsp:txXfrm>
    </dsp:sp>
    <dsp:sp modelId="{8801BA21-B732-43C2-BD4E-EED526CA614C}">
      <dsp:nvSpPr>
        <dsp:cNvPr id="0" name=""/>
        <dsp:cNvSpPr/>
      </dsp:nvSpPr>
      <dsp:spPr>
        <a:xfrm>
          <a:off x="5535199" y="1244892"/>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ED3C7052-C7D3-4A48-8DD7-C35F83E9E14D}">
      <dsp:nvSpPr>
        <dsp:cNvPr id="0" name=""/>
        <dsp:cNvSpPr/>
      </dsp:nvSpPr>
      <dsp:spPr>
        <a:xfrm>
          <a:off x="5498739" y="1171973"/>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5/5/2023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5/5/2023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5/5/2023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5/5/2023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5/5/2023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5/5/2023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5/5/2023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5/5/2023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5/5/2023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5/5/2023</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5/5/2023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5/5/2023</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s://www.merriam-webster.com/dictionary/culture" TargetMode="External"/><Relationship Id="rId2" Type="http://schemas.openxmlformats.org/officeDocument/2006/relationships/image" Target="../media/image4.jpg"/><Relationship Id="rId1" Type="http://schemas.openxmlformats.org/officeDocument/2006/relationships/slideLayout" Target="../slideLayouts/slideLayout9.xml"/><Relationship Id="rId5" Type="http://schemas.openxmlformats.org/officeDocument/2006/relationships/hyperlink" Target="https://www.britannica.com/topic/Bureau-of-Indian-Affairs" TargetMode="External"/><Relationship Id="rId4" Type="http://schemas.openxmlformats.org/officeDocument/2006/relationships/hyperlink" Target="https://www.merriam-webster.com/dictionary/liais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adn.com/commentary/article/alaskas-anti-discrimination-act-was-and-achievement-and-necessary/2014/08/19/" TargetMode="External"/><Relationship Id="rId2" Type="http://schemas.openxmlformats.org/officeDocument/2006/relationships/hyperlink" Target="https://indiancountrytoday.com/news/february-16-in-alaska-honors-tlingit-activist-on-elizabeth-peratrovich-day-_Fjd0aBT4021054efSVY8w" TargetMode="External"/><Relationship Id="rId1" Type="http://schemas.openxmlformats.org/officeDocument/2006/relationships/slideLayout" Target="../slideLayouts/slideLayout9.xml"/><Relationship Id="rId5" Type="http://schemas.openxmlformats.org/officeDocument/2006/relationships/image" Target="../media/image5.jpg"/><Relationship Id="rId4" Type="http://schemas.openxmlformats.org/officeDocument/2006/relationships/hyperlink" Target="https://newsmaven.io/indiancountrytoday/news/february-16-in-alaska-honors-tlingit-activist-on-elizabeth-peratrovich-day-_Fjd0aBT4021054efSVY8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bstract image">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en-US" sz="4400" dirty="0">
                <a:solidFill>
                  <a:schemeClr val="tx1"/>
                </a:solidFill>
              </a:rPr>
              <a:t>Powerful Native Women</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en-US" dirty="0">
                <a:solidFill>
                  <a:schemeClr val="tx1"/>
                </a:solidFill>
              </a:rPr>
              <a:t>Taking the rules back</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bstract image">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1746504"/>
          </a:xfrm>
        </p:spPr>
        <p:txBody>
          <a:bodyPr>
            <a:normAutofit/>
          </a:bodyPr>
          <a:lstStyle/>
          <a:p>
            <a:r>
              <a:rPr lang="en-US" dirty="0">
                <a:solidFill>
                  <a:schemeClr val="tx1">
                    <a:lumMod val="75000"/>
                    <a:lumOff val="25000"/>
                  </a:schemeClr>
                </a:solidFill>
              </a:rPr>
              <a:t>Strong Bonds to Society</a:t>
            </a:r>
          </a:p>
        </p:txBody>
      </p:sp>
      <p:graphicFrame>
        <p:nvGraphicFramePr>
          <p:cNvPr id="31" name="Content Placeholder 2" descr="timeline">
            <a:extLst>
              <a:ext uri="{FF2B5EF4-FFF2-40B4-BE49-F238E27FC236}">
                <a16:creationId xmlns:a16="http://schemas.microsoft.com/office/drawing/2014/main" id="{613FC9B6-ED9E-4F51-A217-156DA01928CD}"/>
              </a:ext>
            </a:extLst>
          </p:cNvPr>
          <p:cNvGraphicFramePr/>
          <p:nvPr>
            <p:extLst>
              <p:ext uri="{D42A27DB-BD31-4B8C-83A1-F6EECF244321}">
                <p14:modId xmlns:p14="http://schemas.microsoft.com/office/powerpoint/2010/main" val="1288056713"/>
              </p:ext>
            </p:extLst>
          </p:nvPr>
        </p:nvGraphicFramePr>
        <p:xfrm>
          <a:off x="4740752" y="2389098"/>
          <a:ext cx="6718434" cy="3645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B65ABA3-820C-4D75-9437-9EFA1ADFE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036BF2FB-90D8-48DB-BD34-D040CDCFF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16" name="Rectangle 15">
            <a:extLst>
              <a:ext uri="{FF2B5EF4-FFF2-40B4-BE49-F238E27FC236}">
                <a16:creationId xmlns:a16="http://schemas.microsoft.com/office/drawing/2014/main" id="{B6EE7E08-B389-43E5-B019-1B0A8ACBB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icture containing person, wall, posing&#10;&#10;Description automatically generated">
            <a:extLst>
              <a:ext uri="{FF2B5EF4-FFF2-40B4-BE49-F238E27FC236}">
                <a16:creationId xmlns:a16="http://schemas.microsoft.com/office/drawing/2014/main" id="{D6738051-CEDF-43A0-8FDE-A885EB677171}"/>
              </a:ext>
            </a:extLst>
          </p:cNvPr>
          <p:cNvPicPr>
            <a:picLocks noChangeAspect="1"/>
          </p:cNvPicPr>
          <p:nvPr/>
        </p:nvPicPr>
        <p:blipFill rotWithShape="1">
          <a:blip r:embed="rId2"/>
          <a:srcRect l="6785"/>
          <a:stretch/>
        </p:blipFill>
        <p:spPr>
          <a:xfrm>
            <a:off x="20" y="10"/>
            <a:ext cx="6392647" cy="6857990"/>
          </a:xfrm>
          <a:prstGeom prst="rect">
            <a:avLst/>
          </a:prstGeom>
          <a:solidFill>
            <a:schemeClr val="accent1">
              <a:lumMod val="60000"/>
              <a:lumOff val="40000"/>
            </a:schemeClr>
          </a:solidFill>
        </p:spPr>
      </p:pic>
      <p:sp>
        <p:nvSpPr>
          <p:cNvPr id="18" name="Rectangle 17">
            <a:extLst>
              <a:ext uri="{FF2B5EF4-FFF2-40B4-BE49-F238E27FC236}">
                <a16:creationId xmlns:a16="http://schemas.microsoft.com/office/drawing/2014/main" id="{E60D94A5-8A09-4BAB-8F7C-69BC34C54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1267" y="255102"/>
            <a:ext cx="5342133" cy="6361598"/>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A1AE32B-3A6E-4C5E-8FEB-73861B9A2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9100" y="393365"/>
            <a:ext cx="5018211" cy="6035547"/>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24DE74B5-9209-41AD-8FA1-6F08C035AFD9}"/>
              </a:ext>
            </a:extLst>
          </p:cNvPr>
          <p:cNvSpPr>
            <a:spLocks noGrp="1"/>
          </p:cNvSpPr>
          <p:nvPr>
            <p:ph type="title"/>
          </p:nvPr>
        </p:nvSpPr>
        <p:spPr>
          <a:xfrm>
            <a:off x="7064082" y="642594"/>
            <a:ext cx="4472921" cy="1371600"/>
          </a:xfrm>
        </p:spPr>
        <p:txBody>
          <a:bodyPr vert="horz" lIns="91440" tIns="45720" rIns="91440" bIns="45720" rtlCol="0" anchor="ctr">
            <a:noAutofit/>
          </a:bodyPr>
          <a:lstStyle/>
          <a:p>
            <a:pPr>
              <a:lnSpc>
                <a:spcPct val="90000"/>
              </a:lnSpc>
            </a:pPr>
            <a:r>
              <a:rPr lang="en-US" b="0" i="1" dirty="0"/>
              <a:t>Susan La </a:t>
            </a:r>
            <a:r>
              <a:rPr lang="en-US" b="0" i="1" dirty="0" err="1"/>
              <a:t>Flesche</a:t>
            </a:r>
            <a:br>
              <a:rPr lang="en-US" b="0" i="1" dirty="0"/>
            </a:br>
            <a:r>
              <a:rPr lang="en-US" b="0" i="1" dirty="0"/>
              <a:t>Omaha Doctor of Medicine</a:t>
            </a:r>
            <a:endParaRPr lang="en-US" i="1" dirty="0">
              <a:solidFill>
                <a:schemeClr val="tx1">
                  <a:lumMod val="85000"/>
                  <a:lumOff val="15000"/>
                </a:schemeClr>
              </a:solidFill>
            </a:endParaRPr>
          </a:p>
        </p:txBody>
      </p:sp>
      <p:sp>
        <p:nvSpPr>
          <p:cNvPr id="4" name="Text Placeholder 3">
            <a:extLst>
              <a:ext uri="{FF2B5EF4-FFF2-40B4-BE49-F238E27FC236}">
                <a16:creationId xmlns:a16="http://schemas.microsoft.com/office/drawing/2014/main" id="{6922F8C8-22E2-4E1A-AF5D-AFDF08D14687}"/>
              </a:ext>
            </a:extLst>
          </p:cNvPr>
          <p:cNvSpPr>
            <a:spLocks noGrp="1"/>
          </p:cNvSpPr>
          <p:nvPr>
            <p:ph type="body" sz="half" idx="2"/>
          </p:nvPr>
        </p:nvSpPr>
        <p:spPr>
          <a:xfrm>
            <a:off x="7064082" y="2103120"/>
            <a:ext cx="4472922" cy="3931920"/>
          </a:xfrm>
        </p:spPr>
        <p:txBody>
          <a:bodyPr vert="horz" lIns="91440" tIns="45720" rIns="91440" bIns="45720" rtlCol="0">
            <a:normAutofit fontScale="77500" lnSpcReduction="20000"/>
          </a:bodyPr>
          <a:lstStyle/>
          <a:p>
            <a:pPr marL="102870" indent="-285750">
              <a:lnSpc>
                <a:spcPct val="100000"/>
              </a:lnSpc>
              <a:buFontTx/>
              <a:buChar char="«"/>
            </a:pPr>
            <a:r>
              <a:rPr lang="en-US" b="0" i="0" dirty="0">
                <a:solidFill>
                  <a:srgbClr val="262626"/>
                </a:solidFill>
                <a:effectLst/>
                <a:latin typeface="Nunito Sans" pitchFamily="2" charset="0"/>
              </a:rPr>
              <a:t>Susan </a:t>
            </a:r>
            <a:r>
              <a:rPr lang="en-US" b="0" i="0" dirty="0" err="1">
                <a:solidFill>
                  <a:srgbClr val="262626"/>
                </a:solidFill>
                <a:effectLst/>
                <a:latin typeface="Nunito Sans" pitchFamily="2" charset="0"/>
              </a:rPr>
              <a:t>LaFlesche</a:t>
            </a:r>
            <a:r>
              <a:rPr lang="en-US" b="0" i="0" dirty="0">
                <a:solidFill>
                  <a:srgbClr val="262626"/>
                </a:solidFill>
                <a:effectLst/>
                <a:latin typeface="Nunito Sans" pitchFamily="2" charset="0"/>
              </a:rPr>
              <a:t> </a:t>
            </a:r>
            <a:r>
              <a:rPr lang="en-US" b="0" i="0" dirty="0" err="1">
                <a:solidFill>
                  <a:srgbClr val="262626"/>
                </a:solidFill>
                <a:effectLst/>
                <a:latin typeface="Nunito Sans" pitchFamily="2" charset="0"/>
              </a:rPr>
              <a:t>Picotte</a:t>
            </a:r>
            <a:r>
              <a:rPr lang="en-US" b="0" i="0" dirty="0">
                <a:solidFill>
                  <a:srgbClr val="262626"/>
                </a:solidFill>
                <a:effectLst/>
                <a:latin typeface="Nunito Sans" pitchFamily="2" charset="0"/>
              </a:rPr>
              <a:t>  was born June 17, 1865 and lived as an Omaha Native and reformer until September 18, 1915</a:t>
            </a:r>
          </a:p>
          <a:p>
            <a:pPr marL="102870" indent="-285750">
              <a:lnSpc>
                <a:spcPct val="100000"/>
              </a:lnSpc>
              <a:buFontTx/>
              <a:buChar char="«"/>
            </a:pPr>
            <a:r>
              <a:rPr lang="en-US" b="0" i="0" dirty="0">
                <a:solidFill>
                  <a:srgbClr val="262626"/>
                </a:solidFill>
                <a:effectLst/>
                <a:latin typeface="Nunito Sans" pitchFamily="2" charset="0"/>
              </a:rPr>
              <a:t>Most acclaim her as the first Native American to earn a medical degree. </a:t>
            </a:r>
          </a:p>
          <a:p>
            <a:pPr marL="102870" indent="-285750">
              <a:lnSpc>
                <a:spcPct val="100000"/>
              </a:lnSpc>
              <a:buFont typeface="Nunito Sans" pitchFamily="2" charset="0"/>
              <a:buChar char="«"/>
            </a:pPr>
            <a:r>
              <a:rPr lang="en-US" b="0" i="0" dirty="0">
                <a:solidFill>
                  <a:srgbClr val="262626"/>
                </a:solidFill>
                <a:effectLst/>
                <a:latin typeface="Nunito Sans" pitchFamily="2" charset="0"/>
              </a:rPr>
              <a:t>She campaigned for public health and for the formal, legal allotment of land to members of the Omaha tribe.</a:t>
            </a:r>
            <a:br>
              <a:rPr lang="en-US" dirty="0">
                <a:latin typeface="Nunito Sans" pitchFamily="2" charset="0"/>
              </a:rPr>
            </a:br>
            <a:br>
              <a:rPr lang="en-US" dirty="0">
                <a:latin typeface="Nunito Sans" pitchFamily="2" charset="0"/>
              </a:rPr>
            </a:br>
            <a:r>
              <a:rPr lang="en-US" b="0" i="0" dirty="0">
                <a:solidFill>
                  <a:srgbClr val="262626"/>
                </a:solidFill>
                <a:effectLst/>
                <a:latin typeface="Nunito Sans" pitchFamily="2" charset="0"/>
              </a:rPr>
              <a:t>She worked to discourage drinking on the reservation, as part of the temperance movement of the 19th century, and where she served as physician.</a:t>
            </a:r>
          </a:p>
          <a:p>
            <a:pPr marL="102870" indent="-285750">
              <a:lnSpc>
                <a:spcPct val="100000"/>
              </a:lnSpc>
              <a:buFontTx/>
              <a:buChar char="«"/>
            </a:pPr>
            <a:r>
              <a:rPr lang="en-US" b="0" i="0" dirty="0" err="1">
                <a:solidFill>
                  <a:srgbClr val="262626"/>
                </a:solidFill>
                <a:effectLst/>
                <a:latin typeface="Nunito Sans" pitchFamily="2" charset="0"/>
              </a:rPr>
              <a:t>Picotte</a:t>
            </a:r>
            <a:r>
              <a:rPr lang="en-US" b="0" i="0" dirty="0">
                <a:solidFill>
                  <a:srgbClr val="262626"/>
                </a:solidFill>
                <a:effectLst/>
                <a:latin typeface="Nunito Sans" pitchFamily="2" charset="0"/>
              </a:rPr>
              <a:t> also ran other public health campaigns to prevent and treat tuberculosis on the reservation. </a:t>
            </a:r>
          </a:p>
          <a:p>
            <a:pPr marL="102870" indent="-285750">
              <a:lnSpc>
                <a:spcPct val="100000"/>
              </a:lnSpc>
              <a:buFontTx/>
              <a:buChar char="«"/>
            </a:pPr>
            <a:r>
              <a:rPr lang="en-US" b="0" i="0" dirty="0">
                <a:solidFill>
                  <a:srgbClr val="262626"/>
                </a:solidFill>
                <a:effectLst/>
                <a:latin typeface="Nunito Sans" pitchFamily="2" charset="0"/>
              </a:rPr>
              <a:t>She also worked to help other Omaha navigate the bureaucracy of the Office of Indian Affairs and receive the money owed to them for the sale of their land.</a:t>
            </a:r>
            <a:endParaRPr lang="en-US" dirty="0">
              <a:latin typeface="Nunito Sans" pitchFamily="2" charset="0"/>
            </a:endParaRPr>
          </a:p>
        </p:txBody>
      </p:sp>
    </p:spTree>
    <p:extLst>
      <p:ext uri="{BB962C8B-B14F-4D97-AF65-F5344CB8AC3E}">
        <p14:creationId xmlns:p14="http://schemas.microsoft.com/office/powerpoint/2010/main" val="2072883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person, clothes&#10;&#10;Description automatically generated">
            <a:extLst>
              <a:ext uri="{FF2B5EF4-FFF2-40B4-BE49-F238E27FC236}">
                <a16:creationId xmlns:a16="http://schemas.microsoft.com/office/drawing/2014/main" id="{C6D761E2-7657-43A9-9786-59CF6FC8ED56}"/>
              </a:ext>
            </a:extLst>
          </p:cNvPr>
          <p:cNvPicPr>
            <a:picLocks noGrp="1" noChangeAspect="1"/>
          </p:cNvPicPr>
          <p:nvPr>
            <p:ph type="pic" idx="1"/>
          </p:nvPr>
        </p:nvPicPr>
        <p:blipFill>
          <a:blip r:embed="rId2"/>
          <a:srcRect l="14763" r="14763"/>
          <a:stretch>
            <a:fillRect/>
          </a:stretch>
        </p:blipFill>
        <p:spPr/>
      </p:pic>
      <p:sp>
        <p:nvSpPr>
          <p:cNvPr id="3" name="Title 2">
            <a:extLst>
              <a:ext uri="{FF2B5EF4-FFF2-40B4-BE49-F238E27FC236}">
                <a16:creationId xmlns:a16="http://schemas.microsoft.com/office/drawing/2014/main" id="{57F91B88-7612-4A5C-AC66-252B04F8BBE1}"/>
              </a:ext>
            </a:extLst>
          </p:cNvPr>
          <p:cNvSpPr>
            <a:spLocks noGrp="1"/>
          </p:cNvSpPr>
          <p:nvPr>
            <p:ph type="title"/>
          </p:nvPr>
        </p:nvSpPr>
        <p:spPr/>
        <p:txBody>
          <a:bodyPr/>
          <a:lstStyle/>
          <a:p>
            <a:r>
              <a:rPr lang="en-US" sz="2800" b="0" i="1" dirty="0" err="1"/>
              <a:t>Zitkala</a:t>
            </a:r>
            <a:r>
              <a:rPr lang="en-US" sz="2800" b="0" i="1" dirty="0"/>
              <a:t>-Sa, Red Bird</a:t>
            </a:r>
            <a:br>
              <a:rPr lang="en-US" sz="2800" b="0" i="1" dirty="0"/>
            </a:br>
            <a:r>
              <a:rPr lang="en-US" sz="2800" b="0" i="1" dirty="0"/>
              <a:t>Sioux Native Author</a:t>
            </a:r>
            <a:endParaRPr lang="en-US" sz="2800" dirty="0"/>
          </a:p>
        </p:txBody>
      </p:sp>
      <p:sp>
        <p:nvSpPr>
          <p:cNvPr id="4" name="Text Placeholder 3">
            <a:extLst>
              <a:ext uri="{FF2B5EF4-FFF2-40B4-BE49-F238E27FC236}">
                <a16:creationId xmlns:a16="http://schemas.microsoft.com/office/drawing/2014/main" id="{D079D729-C20D-4CB9-99D1-30D1AE1395F4}"/>
              </a:ext>
            </a:extLst>
          </p:cNvPr>
          <p:cNvSpPr>
            <a:spLocks noGrp="1"/>
          </p:cNvSpPr>
          <p:nvPr>
            <p:ph type="body" sz="half" idx="2"/>
          </p:nvPr>
        </p:nvSpPr>
        <p:spPr>
          <a:xfrm>
            <a:off x="8477250" y="2249424"/>
            <a:ext cx="3144774" cy="4024155"/>
          </a:xfrm>
        </p:spPr>
        <p:txBody>
          <a:bodyPr>
            <a:noAutofit/>
          </a:bodyPr>
          <a:lstStyle/>
          <a:p>
            <a:r>
              <a:rPr lang="en-US" sz="600" dirty="0">
                <a:latin typeface="Georgia" panose="02040502050405020303" pitchFamily="18" charset="0"/>
              </a:rPr>
              <a:t>Born Gertrude Simmons to a Yankton Sioux mother and a Euro-American father in 1876, then taking the name </a:t>
            </a:r>
            <a:r>
              <a:rPr lang="en-US" sz="600" dirty="0" err="1">
                <a:latin typeface="Georgia" panose="02040502050405020303" pitchFamily="18" charset="0"/>
              </a:rPr>
              <a:t>Zitkala</a:t>
            </a:r>
            <a:r>
              <a:rPr lang="en-US" sz="600" dirty="0">
                <a:latin typeface="Georgia" panose="02040502050405020303" pitchFamily="18" charset="0"/>
              </a:rPr>
              <a:t>-Sa, Red Bird, in her teens. She accomplished many things in her journey before she died in January 1938.</a:t>
            </a:r>
          </a:p>
          <a:p>
            <a:pPr marL="285750" indent="-285750">
              <a:buFont typeface="Avenir Next LT Pro" panose="020B0504020202020204" pitchFamily="34" charset="0"/>
              <a:buChar char="«"/>
            </a:pPr>
            <a:r>
              <a:rPr lang="en-US" sz="600" dirty="0">
                <a:latin typeface="Georgia" panose="02040502050405020303" pitchFamily="18" charset="0"/>
              </a:rPr>
              <a:t>Traditional education commenced for her at age 8.  She went to a Quaker missionary school in Indiana, White’s Manual Labor Institute.  She continued to a Quaker college, Earlham College, also in Indiana but against her family’s wishes, and graduated in 1897.</a:t>
            </a:r>
          </a:p>
          <a:p>
            <a:pPr marL="285750" indent="-285750">
              <a:buFont typeface="Avenir Next LT Pro" panose="020B0504020202020204" pitchFamily="34" charset="0"/>
              <a:buChar char="«"/>
            </a:pPr>
            <a:r>
              <a:rPr lang="en-US" sz="600" dirty="0">
                <a:latin typeface="Georgia" panose="02040502050405020303" pitchFamily="18" charset="0"/>
              </a:rPr>
              <a:t>She then taught at the Carlisle Indian Industrial School for 2 years but left due to disagreement with the harsh discipline style and curriculum of stripping heritage and cultural identities</a:t>
            </a:r>
          </a:p>
          <a:p>
            <a:pPr marL="285750" indent="-285750">
              <a:buFont typeface="Avenir Next LT Pro" panose="020B0504020202020204" pitchFamily="34" charset="0"/>
              <a:buChar char="«"/>
            </a:pPr>
            <a:r>
              <a:rPr lang="en-US" sz="600" dirty="0">
                <a:latin typeface="Georgia" panose="02040502050405020303" pitchFamily="18" charset="0"/>
              </a:rPr>
              <a:t>First Native American to compose an opera, </a:t>
            </a:r>
            <a:r>
              <a:rPr lang="en-US" sz="600" u="sng" dirty="0">
                <a:latin typeface="Georgia" panose="02040502050405020303" pitchFamily="18" charset="0"/>
              </a:rPr>
              <a:t>The Sundance, </a:t>
            </a:r>
            <a:r>
              <a:rPr lang="en-US" sz="600" dirty="0">
                <a:latin typeface="Georgia" panose="02040502050405020303" pitchFamily="18" charset="0"/>
              </a:rPr>
              <a:t>premiering Utah and later </a:t>
            </a:r>
            <a:r>
              <a:rPr lang="en-US" sz="600" b="0" i="0" dirty="0">
                <a:solidFill>
                  <a:srgbClr val="1A1A1A"/>
                </a:solidFill>
                <a:effectLst/>
                <a:latin typeface="Georgia" panose="02040502050405020303" pitchFamily="18" charset="0"/>
              </a:rPr>
              <a:t>staged periodically by rural troupes before being performed in 1938 by the New York Light Opera Guild.</a:t>
            </a:r>
            <a:endParaRPr lang="en-US" sz="600" dirty="0">
              <a:latin typeface="Georgia" panose="02040502050405020303" pitchFamily="18" charset="0"/>
            </a:endParaRPr>
          </a:p>
          <a:p>
            <a:pPr marL="285750" indent="-285750">
              <a:buFont typeface="Avenir Next LT Pro" panose="020B0504020202020204" pitchFamily="34" charset="0"/>
              <a:buChar char="«"/>
            </a:pPr>
            <a:r>
              <a:rPr lang="en-US" sz="600" dirty="0">
                <a:latin typeface="Georgia" panose="02040502050405020303" pitchFamily="18" charset="0"/>
              </a:rPr>
              <a:t>Expanded Native opportunity while maintaining cultural heritage and integrity</a:t>
            </a:r>
          </a:p>
          <a:p>
            <a:pPr marL="285750" indent="-285750">
              <a:buFont typeface="Avenir Next LT Pro" panose="020B0504020202020204" pitchFamily="34" charset="0"/>
              <a:buChar char="«"/>
            </a:pPr>
            <a:r>
              <a:rPr lang="en-US" sz="600" dirty="0">
                <a:latin typeface="Georgia" panose="02040502050405020303" pitchFamily="18" charset="0"/>
              </a:rPr>
              <a:t>In 1901, she published </a:t>
            </a:r>
            <a:r>
              <a:rPr lang="en-US" sz="600" u="sng" dirty="0">
                <a:latin typeface="Georgia" panose="02040502050405020303" pitchFamily="18" charset="0"/>
              </a:rPr>
              <a:t>Old Indian Legends</a:t>
            </a:r>
            <a:r>
              <a:rPr lang="en-US" sz="600" dirty="0">
                <a:latin typeface="Georgia" panose="02040502050405020303" pitchFamily="18" charset="0"/>
              </a:rPr>
              <a:t>, regarding</a:t>
            </a:r>
            <a:r>
              <a:rPr lang="en-US" sz="600" b="0" i="0" dirty="0">
                <a:solidFill>
                  <a:srgbClr val="1A1A1A"/>
                </a:solidFill>
                <a:effectLst/>
                <a:latin typeface="Georgia" panose="02040502050405020303" pitchFamily="18" charset="0"/>
              </a:rPr>
              <a:t> themes derived from her struggle to retain her cultural identity amid pressure to adapt to the dominant American </a:t>
            </a:r>
            <a:r>
              <a:rPr lang="en-US" sz="600" b="0" i="0" u="none" strike="noStrike" dirty="0">
                <a:solidFill>
                  <a:srgbClr val="14599D"/>
                </a:solidFill>
                <a:effectLst/>
                <a:latin typeface="Georgia" panose="02040502050405020303" pitchFamily="18" charset="0"/>
                <a:hlinkClick r:id="rId3"/>
              </a:rPr>
              <a:t>culture</a:t>
            </a:r>
            <a:r>
              <a:rPr lang="en-US" sz="600" b="0" i="0" dirty="0">
                <a:solidFill>
                  <a:srgbClr val="1A1A1A"/>
                </a:solidFill>
                <a:effectLst/>
                <a:latin typeface="Georgia" panose="02040502050405020303" pitchFamily="18" charset="0"/>
              </a:rPr>
              <a:t>.</a:t>
            </a:r>
          </a:p>
          <a:p>
            <a:pPr marL="285750" indent="-285750">
              <a:buFont typeface="Avenir Next LT Pro" panose="020B0504020202020204" pitchFamily="34" charset="0"/>
              <a:buChar char="«"/>
            </a:pPr>
            <a:r>
              <a:rPr lang="en-US" sz="600" dirty="0">
                <a:solidFill>
                  <a:srgbClr val="1A1A1A"/>
                </a:solidFill>
                <a:latin typeface="Georgia" panose="02040502050405020303" pitchFamily="18" charset="0"/>
              </a:rPr>
              <a:t>S</a:t>
            </a:r>
            <a:r>
              <a:rPr lang="en-US" sz="600" b="0" i="0" dirty="0">
                <a:solidFill>
                  <a:srgbClr val="1A1A1A"/>
                </a:solidFill>
                <a:effectLst/>
                <a:latin typeface="Georgia" panose="02040502050405020303" pitchFamily="18" charset="0"/>
              </a:rPr>
              <a:t>he became the secretary of the Society of the American Indian in 1917, moving she </a:t>
            </a:r>
            <a:r>
              <a:rPr lang="en-US" sz="600" dirty="0">
                <a:solidFill>
                  <a:srgbClr val="1A1A1A"/>
                </a:solidFill>
                <a:latin typeface="Georgia" panose="02040502050405020303" pitchFamily="18" charset="0"/>
              </a:rPr>
              <a:t>and her husband to Washington DC, </a:t>
            </a:r>
            <a:r>
              <a:rPr lang="en-US" sz="600" b="0" i="0" dirty="0">
                <a:solidFill>
                  <a:srgbClr val="1A1A1A"/>
                </a:solidFill>
                <a:effectLst/>
                <a:latin typeface="Georgia" panose="02040502050405020303" pitchFamily="18" charset="0"/>
              </a:rPr>
              <a:t>where </a:t>
            </a:r>
            <a:r>
              <a:rPr lang="en-US" sz="600" dirty="0">
                <a:solidFill>
                  <a:srgbClr val="1A1A1A"/>
                </a:solidFill>
                <a:latin typeface="Georgia" panose="02040502050405020303" pitchFamily="18" charset="0"/>
              </a:rPr>
              <a:t>she would be a</a:t>
            </a:r>
            <a:r>
              <a:rPr lang="en-US" sz="600" b="0" i="0" dirty="0">
                <a:solidFill>
                  <a:srgbClr val="1A1A1A"/>
                </a:solidFill>
                <a:effectLst/>
                <a:latin typeface="Georgia" panose="02040502050405020303" pitchFamily="18" charset="0"/>
              </a:rPr>
              <a:t> </a:t>
            </a:r>
            <a:r>
              <a:rPr lang="en-US" sz="600" b="0" i="0" u="none" strike="noStrike" dirty="0">
                <a:solidFill>
                  <a:srgbClr val="14599D"/>
                </a:solidFill>
                <a:effectLst/>
                <a:latin typeface="Georgia" panose="02040502050405020303" pitchFamily="18" charset="0"/>
                <a:hlinkClick r:id="rId4"/>
              </a:rPr>
              <a:t>liaison</a:t>
            </a:r>
            <a:r>
              <a:rPr lang="en-US" sz="600" b="0" i="0" dirty="0">
                <a:solidFill>
                  <a:srgbClr val="1A1A1A"/>
                </a:solidFill>
                <a:effectLst/>
                <a:latin typeface="Georgia" panose="02040502050405020303" pitchFamily="18" charset="0"/>
              </a:rPr>
              <a:t> between the society and the </a:t>
            </a:r>
            <a:r>
              <a:rPr lang="en-US" sz="600" b="0" i="0" u="none" strike="noStrike" dirty="0">
                <a:solidFill>
                  <a:srgbClr val="14599D"/>
                </a:solidFill>
                <a:effectLst/>
                <a:latin typeface="Georgia" panose="02040502050405020303" pitchFamily="18" charset="0"/>
                <a:hlinkClick r:id="rId5"/>
              </a:rPr>
              <a:t>Bureau of Indian Affairs</a:t>
            </a:r>
            <a:r>
              <a:rPr lang="en-US" sz="600" b="0" i="0" dirty="0">
                <a:solidFill>
                  <a:srgbClr val="1A1A1A"/>
                </a:solidFill>
                <a:effectLst/>
                <a:latin typeface="Georgia" panose="02040502050405020303" pitchFamily="18" charset="0"/>
              </a:rPr>
              <a:t>. </a:t>
            </a:r>
          </a:p>
          <a:p>
            <a:pPr marL="285750" indent="-285750">
              <a:buFont typeface="Avenir Next LT Pro" panose="020B0504020202020204" pitchFamily="34" charset="0"/>
              <a:buChar char="«"/>
            </a:pPr>
            <a:r>
              <a:rPr lang="en-US" sz="600" b="0" i="0" dirty="0">
                <a:solidFill>
                  <a:srgbClr val="1A1A1A"/>
                </a:solidFill>
                <a:effectLst/>
                <a:latin typeface="Georgia" panose="02040502050405020303" pitchFamily="18" charset="0"/>
              </a:rPr>
              <a:t>As editor of </a:t>
            </a:r>
            <a:r>
              <a:rPr lang="en-US" sz="600" b="0" i="1" dirty="0">
                <a:solidFill>
                  <a:srgbClr val="1A1A1A"/>
                </a:solidFill>
                <a:effectLst/>
                <a:latin typeface="Georgia" panose="02040502050405020303" pitchFamily="18" charset="0"/>
              </a:rPr>
              <a:t>American Indian Magazine</a:t>
            </a:r>
            <a:r>
              <a:rPr lang="en-US" sz="600" b="0" i="0" dirty="0">
                <a:solidFill>
                  <a:srgbClr val="1A1A1A"/>
                </a:solidFill>
                <a:effectLst/>
                <a:latin typeface="Georgia" panose="02040502050405020303" pitchFamily="18" charset="0"/>
              </a:rPr>
              <a:t> (1918–19), under the name Gertrude </a:t>
            </a:r>
            <a:r>
              <a:rPr lang="en-US" sz="600" b="0" i="0" dirty="0" err="1">
                <a:solidFill>
                  <a:srgbClr val="1A1A1A"/>
                </a:solidFill>
                <a:effectLst/>
                <a:latin typeface="Georgia" panose="02040502050405020303" pitchFamily="18" charset="0"/>
              </a:rPr>
              <a:t>Bonnin</a:t>
            </a:r>
            <a:r>
              <a:rPr lang="en-US" sz="600" b="0" i="0" dirty="0">
                <a:solidFill>
                  <a:srgbClr val="1A1A1A"/>
                </a:solidFill>
                <a:effectLst/>
                <a:latin typeface="Georgia" panose="02040502050405020303" pitchFamily="18" charset="0"/>
              </a:rPr>
              <a:t>, she coauthored (with Charles H. Fabens and Matthew K. </a:t>
            </a:r>
            <a:r>
              <a:rPr lang="en-US" sz="600" b="0" i="0" dirty="0" err="1">
                <a:solidFill>
                  <a:srgbClr val="1A1A1A"/>
                </a:solidFill>
                <a:effectLst/>
                <a:latin typeface="Georgia" panose="02040502050405020303" pitchFamily="18" charset="0"/>
              </a:rPr>
              <a:t>Sniffen</a:t>
            </a:r>
            <a:r>
              <a:rPr lang="en-US" sz="600" b="0" i="0" dirty="0">
                <a:solidFill>
                  <a:srgbClr val="1A1A1A"/>
                </a:solidFill>
                <a:effectLst/>
                <a:latin typeface="Georgia" panose="02040502050405020303" pitchFamily="18" charset="0"/>
              </a:rPr>
              <a:t>) the book </a:t>
            </a:r>
            <a:r>
              <a:rPr lang="en-US" sz="600" b="0" i="1" dirty="0">
                <a:solidFill>
                  <a:srgbClr val="1A1A1A"/>
                </a:solidFill>
                <a:effectLst/>
                <a:latin typeface="Georgia" panose="02040502050405020303" pitchFamily="18" charset="0"/>
              </a:rPr>
              <a:t>Oklahoma’s Poor Rich Indians, an Orgy of Graft and Exploitation of the Five Civilized Tribes, Legalized Robbery</a:t>
            </a:r>
            <a:r>
              <a:rPr lang="en-US" sz="600" b="0" i="0" dirty="0">
                <a:solidFill>
                  <a:srgbClr val="1A1A1A"/>
                </a:solidFill>
                <a:effectLst/>
                <a:latin typeface="Georgia" panose="02040502050405020303" pitchFamily="18" charset="0"/>
              </a:rPr>
              <a:t> (1924), an expose of the mistreatment of Natives in Oklahoma.</a:t>
            </a:r>
          </a:p>
          <a:p>
            <a:pPr marL="285750" indent="-285750">
              <a:buFont typeface="Avenir Next LT Pro" panose="020B0504020202020204" pitchFamily="34" charset="0"/>
              <a:buChar char="«"/>
            </a:pPr>
            <a:r>
              <a:rPr lang="en-US" sz="600" b="0" i="0" dirty="0">
                <a:solidFill>
                  <a:srgbClr val="1A1A1A"/>
                </a:solidFill>
                <a:effectLst/>
                <a:latin typeface="Georgia" panose="02040502050405020303" pitchFamily="18" charset="0"/>
              </a:rPr>
              <a:t>After founding the National Council of American Indians in 1926, and, serving as the organization’s president, she advocated citizenship rights, better educational opportunities, improved health care, and cultural recognition and preservation. Her investigation of land swindles perpetrated against Native Americans resulted in her appointment as an adviser to the U.S. government’s Meriam Commission of 1928, the findings of which eventually led to several important reforms. She remained active as a spokesperson for Native American concerns until her death.</a:t>
            </a:r>
          </a:p>
          <a:p>
            <a:pPr marL="285750" indent="-285750">
              <a:buFont typeface="Avenir Next LT Pro" panose="020B0504020202020204" pitchFamily="34" charset="0"/>
              <a:buChar char="«"/>
            </a:pPr>
            <a:endParaRPr lang="en-US" sz="600" dirty="0">
              <a:latin typeface="Georgia" panose="02040502050405020303" pitchFamily="18" charset="0"/>
            </a:endParaRPr>
          </a:p>
        </p:txBody>
      </p:sp>
    </p:spTree>
    <p:extLst>
      <p:ext uri="{BB962C8B-B14F-4D97-AF65-F5344CB8AC3E}">
        <p14:creationId xmlns:p14="http://schemas.microsoft.com/office/powerpoint/2010/main" val="592366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42">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44">
            <a:extLst>
              <a:ext uri="{FF2B5EF4-FFF2-40B4-BE49-F238E27FC236}">
                <a16:creationId xmlns:a16="http://schemas.microsoft.com/office/drawing/2014/main" id="{FB65ABA3-820C-4D75-9437-9EFA1ADFE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57" name="Rectangle 46">
            <a:extLst>
              <a:ext uri="{FF2B5EF4-FFF2-40B4-BE49-F238E27FC236}">
                <a16:creationId xmlns:a16="http://schemas.microsoft.com/office/drawing/2014/main" id="{036BF2FB-90D8-48DB-BD34-D040CDCFF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58" name="Rectangle 48">
            <a:extLst>
              <a:ext uri="{FF2B5EF4-FFF2-40B4-BE49-F238E27FC236}">
                <a16:creationId xmlns:a16="http://schemas.microsoft.com/office/drawing/2014/main" id="{11657BF2-BFFB-4FF0-9FE2-4D7F7A7C9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0">
            <a:extLst>
              <a:ext uri="{FF2B5EF4-FFF2-40B4-BE49-F238E27FC236}">
                <a16:creationId xmlns:a16="http://schemas.microsoft.com/office/drawing/2014/main" id="{25397171-E233-4F26-9A8C-29C436537D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 name="Rectangle 52">
            <a:extLst>
              <a:ext uri="{FF2B5EF4-FFF2-40B4-BE49-F238E27FC236}">
                <a16:creationId xmlns:a16="http://schemas.microsoft.com/office/drawing/2014/main" id="{EA830B9C-C9EB-4D80-9552-AE9DE3075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53" y="374904"/>
            <a:ext cx="734015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3" name="Title 2">
            <a:extLst>
              <a:ext uri="{FF2B5EF4-FFF2-40B4-BE49-F238E27FC236}">
                <a16:creationId xmlns:a16="http://schemas.microsoft.com/office/drawing/2014/main" id="{D926C915-1D27-4ABB-839F-3D25327FAA92}"/>
              </a:ext>
            </a:extLst>
          </p:cNvPr>
          <p:cNvSpPr>
            <a:spLocks noGrp="1"/>
          </p:cNvSpPr>
          <p:nvPr>
            <p:ph type="title"/>
          </p:nvPr>
        </p:nvSpPr>
        <p:spPr>
          <a:xfrm>
            <a:off x="868680" y="642593"/>
            <a:ext cx="6281928" cy="1744183"/>
          </a:xfrm>
        </p:spPr>
        <p:txBody>
          <a:bodyPr vert="horz" lIns="91440" tIns="45720" rIns="91440" bIns="45720" rtlCol="0" anchor="ctr">
            <a:normAutofit/>
          </a:bodyPr>
          <a:lstStyle/>
          <a:p>
            <a:pPr>
              <a:lnSpc>
                <a:spcPct val="90000"/>
              </a:lnSpc>
            </a:pPr>
            <a:r>
              <a:rPr lang="en-US" sz="3200" b="0" i="1" dirty="0">
                <a:solidFill>
                  <a:srgbClr val="262626"/>
                </a:solidFill>
                <a:effectLst/>
                <a:latin typeface="Avenir Next LT Pro Light" panose="020B0304020202020204" pitchFamily="34" charset="0"/>
              </a:rPr>
              <a:t>Elizabeth Wanamaker </a:t>
            </a:r>
            <a:r>
              <a:rPr lang="en-US" sz="3200" b="0" i="1" dirty="0" err="1">
                <a:solidFill>
                  <a:srgbClr val="262626"/>
                </a:solidFill>
                <a:effectLst/>
                <a:latin typeface="Avenir Next LT Pro Light" panose="020B0304020202020204" pitchFamily="34" charset="0"/>
              </a:rPr>
              <a:t>Peratrovich</a:t>
            </a:r>
            <a:r>
              <a:rPr lang="en-US" sz="3200" b="0" i="1" dirty="0">
                <a:solidFill>
                  <a:srgbClr val="262626"/>
                </a:solidFill>
                <a:effectLst/>
                <a:latin typeface="Avenir Next LT Pro Light" panose="020B0304020202020204" pitchFamily="34" charset="0"/>
              </a:rPr>
              <a:t> </a:t>
            </a:r>
            <a:endParaRPr lang="en-US" sz="4800" i="1" dirty="0">
              <a:solidFill>
                <a:schemeClr val="tx1">
                  <a:lumMod val="85000"/>
                  <a:lumOff val="15000"/>
                </a:schemeClr>
              </a:solidFill>
              <a:latin typeface="Avenir Next LT Pro Light" panose="020B0304020202020204" pitchFamily="34" charset="0"/>
            </a:endParaRPr>
          </a:p>
        </p:txBody>
      </p:sp>
      <p:sp>
        <p:nvSpPr>
          <p:cNvPr id="4" name="Text Placeholder 3">
            <a:extLst>
              <a:ext uri="{FF2B5EF4-FFF2-40B4-BE49-F238E27FC236}">
                <a16:creationId xmlns:a16="http://schemas.microsoft.com/office/drawing/2014/main" id="{C715EED8-E40F-4F97-B22D-F842D73F271B}"/>
              </a:ext>
            </a:extLst>
          </p:cNvPr>
          <p:cNvSpPr>
            <a:spLocks noGrp="1"/>
          </p:cNvSpPr>
          <p:nvPr>
            <p:ph type="body" sz="half" idx="2"/>
          </p:nvPr>
        </p:nvSpPr>
        <p:spPr>
          <a:xfrm>
            <a:off x="638467" y="1891909"/>
            <a:ext cx="6281928" cy="3648456"/>
          </a:xfrm>
        </p:spPr>
        <p:txBody>
          <a:bodyPr vert="horz" lIns="91440" tIns="45720" rIns="91440" bIns="45720" rtlCol="0">
            <a:noAutofit/>
          </a:bodyPr>
          <a:lstStyle/>
          <a:p>
            <a:pPr marL="285750" indent="-285750" algn="l">
              <a:buFont typeface="Avenir Next LT Pro Light" panose="020B0304020202020204" pitchFamily="34" charset="0"/>
              <a:buChar char="«"/>
            </a:pPr>
            <a:r>
              <a:rPr lang="en-US" sz="1000" b="0" i="0" dirty="0">
                <a:effectLst/>
                <a:latin typeface="Avenir Next LT Pro Light" panose="020B0304020202020204" pitchFamily="34" charset="0"/>
              </a:rPr>
              <a:t>Elizabeth Wanamaker </a:t>
            </a:r>
            <a:r>
              <a:rPr lang="en-US" sz="1000" b="0" i="0" dirty="0" err="1">
                <a:effectLst/>
                <a:latin typeface="Avenir Next LT Pro Light" panose="020B0304020202020204" pitchFamily="34" charset="0"/>
              </a:rPr>
              <a:t>Peratrovich</a:t>
            </a:r>
            <a:r>
              <a:rPr lang="en-US" sz="1000" b="0" i="0" dirty="0">
                <a:solidFill>
                  <a:srgbClr val="262626"/>
                </a:solidFill>
                <a:effectLst/>
                <a:latin typeface="Avenir Next LT Pro Light" panose="020B0304020202020204" pitchFamily="34" charset="0"/>
              </a:rPr>
              <a:t> was born in 1911 and spent her childhood in Alaska. </a:t>
            </a:r>
            <a:r>
              <a:rPr lang="en-US" sz="1000" b="0" i="0" dirty="0" err="1">
                <a:solidFill>
                  <a:srgbClr val="262626"/>
                </a:solidFill>
                <a:effectLst/>
                <a:latin typeface="Avenir Next LT Pro Light" panose="020B0304020202020204" pitchFamily="34" charset="0"/>
              </a:rPr>
              <a:t>Peratrovich</a:t>
            </a:r>
            <a:r>
              <a:rPr lang="en-US" sz="1000" b="0" i="0" dirty="0">
                <a:solidFill>
                  <a:srgbClr val="262626"/>
                </a:solidFill>
                <a:effectLst/>
                <a:latin typeface="Avenir Next LT Pro Light" panose="020B0304020202020204" pitchFamily="34" charset="0"/>
              </a:rPr>
              <a:t> then moved to Bellingham, Washington to attend college. When she returned to Alaska, 10 years later, </a:t>
            </a:r>
            <a:r>
              <a:rPr lang="en-US" sz="1000" b="0" i="0" dirty="0" err="1">
                <a:solidFill>
                  <a:srgbClr val="262626"/>
                </a:solidFill>
                <a:effectLst/>
                <a:latin typeface="Avenir Next LT Pro Light" panose="020B0304020202020204" pitchFamily="34" charset="0"/>
              </a:rPr>
              <a:t>Peratrovich</a:t>
            </a:r>
            <a:r>
              <a:rPr lang="en-US" sz="1000" b="0" i="0" dirty="0">
                <a:solidFill>
                  <a:srgbClr val="262626"/>
                </a:solidFill>
                <a:effectLst/>
                <a:latin typeface="Avenir Next LT Pro Light" panose="020B0304020202020204" pitchFamily="34" charset="0"/>
              </a:rPr>
              <a:t> was shocked by the blatant discrimination towards Native Alaskans </a:t>
            </a:r>
          </a:p>
          <a:p>
            <a:pPr marL="285750" indent="-285750" algn="l">
              <a:buFont typeface="Avenir Next LT Pro Light" panose="020B0304020202020204" pitchFamily="34" charset="0"/>
              <a:buChar char="«"/>
            </a:pPr>
            <a:r>
              <a:rPr lang="en-US" sz="1000" dirty="0">
                <a:latin typeface="Avenir Next LT Pro Light" panose="020B0304020202020204" pitchFamily="34" charset="0"/>
              </a:rPr>
              <a:t>She and her husband, also born </a:t>
            </a:r>
            <a:r>
              <a:rPr lang="en-US" sz="1000" b="0" i="0" dirty="0">
                <a:effectLst/>
                <a:latin typeface="Avenir Next LT Pro Light" panose="020B0304020202020204" pitchFamily="34" charset="0"/>
              </a:rPr>
              <a:t>Tlingit, moved from their small town of Klawock to the state capital of Juneau. But according to </a:t>
            </a:r>
            <a:r>
              <a:rPr lang="en-US" sz="1000" b="0" i="0" dirty="0">
                <a:effectLst/>
                <a:latin typeface="Avenir Next LT Pro Light" panose="020B0304020202020204" pitchFamily="34" charset="0"/>
                <a:hlinkClick r:id="rId2" tooltip="(opens new window)"/>
              </a:rPr>
              <a:t>Indian Country Today</a:t>
            </a:r>
            <a:r>
              <a:rPr lang="en-US" sz="1000" b="0" i="0" dirty="0">
                <a:effectLst/>
                <a:latin typeface="Avenir Next LT Pro Light" panose="020B0304020202020204" pitchFamily="34" charset="0"/>
              </a:rPr>
              <a:t>, they found Native people were not welcome in city buildings, areas of town and there were restrictions on real estate. “No Natives Allowed” signs were openly posted almost everywhere they went and were kept out of many public spaces, including some hotels, restaurants, and movie theaters.</a:t>
            </a:r>
          </a:p>
          <a:p>
            <a:pPr marL="285750" indent="-285750" algn="l">
              <a:buFont typeface="Avenir Next LT Pro Light" panose="020B0304020202020204" pitchFamily="34" charset="0"/>
              <a:buChar char="«"/>
            </a:pPr>
            <a:r>
              <a:rPr lang="en-US" sz="1000" b="0" i="0" dirty="0" err="1">
                <a:effectLst/>
                <a:latin typeface="Avenir Next LT Pro Light" panose="020B0304020202020204" pitchFamily="34" charset="0"/>
              </a:rPr>
              <a:t>Peratrovich</a:t>
            </a:r>
            <a:r>
              <a:rPr lang="en-US" sz="1000" b="0" i="0" dirty="0">
                <a:effectLst/>
                <a:latin typeface="Avenir Next LT Pro Light" panose="020B0304020202020204" pitchFamily="34" charset="0"/>
              </a:rPr>
              <a:t> petitioned Alaska Governor Ernest Gruening to introduce the </a:t>
            </a:r>
            <a:r>
              <a:rPr lang="en-US" sz="1000" b="0" i="0" dirty="0">
                <a:effectLst/>
                <a:latin typeface="Avenir Next LT Pro Light" panose="020B0304020202020204" pitchFamily="34" charset="0"/>
                <a:hlinkClick r:id="rId3" tooltip="(opens new window)"/>
              </a:rPr>
              <a:t>Anti-Discrimination Act of 1945</a:t>
            </a:r>
            <a:r>
              <a:rPr lang="en-US" sz="1000" b="0" i="0" dirty="0">
                <a:effectLst/>
                <a:latin typeface="Avenir Next LT Pro Light" panose="020B0304020202020204" pitchFamily="34" charset="0"/>
              </a:rPr>
              <a:t>. The first of its kind in an American territory or state, the groundbreaking law prohibited discrimination in public accommodations and facilities. </a:t>
            </a:r>
            <a:r>
              <a:rPr lang="en-US" sz="1000" b="0" i="0" dirty="0" err="1">
                <a:effectLst/>
                <a:latin typeface="Avenir Next LT Pro Light" panose="020B0304020202020204" pitchFamily="34" charset="0"/>
              </a:rPr>
              <a:t>Peratrovich</a:t>
            </a:r>
            <a:r>
              <a:rPr lang="en-US" sz="1000" b="0" i="0" dirty="0">
                <a:effectLst/>
                <a:latin typeface="Avenir Next LT Pro Light" panose="020B0304020202020204" pitchFamily="34" charset="0"/>
              </a:rPr>
              <a:t> also </a:t>
            </a:r>
            <a:r>
              <a:rPr lang="en-US" sz="1000" b="0" i="0" dirty="0">
                <a:effectLst/>
                <a:latin typeface="Avenir Next LT Pro Light" panose="020B0304020202020204" pitchFamily="34" charset="0"/>
                <a:hlinkClick r:id="rId4" tooltip="(opens new window)"/>
              </a:rPr>
              <a:t>played a critical role</a:t>
            </a:r>
            <a:r>
              <a:rPr lang="en-US" sz="1000" b="0" i="0" dirty="0">
                <a:effectLst/>
                <a:latin typeface="Avenir Next LT Pro Light" panose="020B0304020202020204" pitchFamily="34" charset="0"/>
              </a:rPr>
              <a:t> in the law’s passage, providing powerful testimony before the State Senate at a hearing to determine the legislation’s fate: “Who are these people, barely out of savagery, who want to associate with us whites, with 5,000 years of recorded civilization behind us?,” Senator Allan Shattuck, who opposed the law’s passage, asked early on in the hearing.</a:t>
            </a:r>
          </a:p>
          <a:p>
            <a:pPr algn="l"/>
            <a:r>
              <a:rPr lang="en-US" sz="1000" b="0" i="0" dirty="0">
                <a:effectLst/>
                <a:latin typeface="Avenir Next LT Pro Light" panose="020B0304020202020204" pitchFamily="34" charset="0"/>
              </a:rPr>
              <a:t>	</a:t>
            </a:r>
            <a:r>
              <a:rPr lang="en-US" sz="1000" b="0" i="0" dirty="0" err="1">
                <a:effectLst/>
                <a:latin typeface="Avenir Next LT Pro Light" panose="020B0304020202020204" pitchFamily="34" charset="0"/>
              </a:rPr>
              <a:t>Peratrovich’s</a:t>
            </a:r>
            <a:r>
              <a:rPr lang="en-US" sz="1000" b="0" i="0" dirty="0">
                <a:effectLst/>
                <a:latin typeface="Avenir Next LT Pro Light" panose="020B0304020202020204" pitchFamily="34" charset="0"/>
              </a:rPr>
              <a:t> response? “I would not have expected that I, who am barely out of savagery, 	would have to remind a gentlemen with 5,000 years of recorded civilization behind them, 	of our Bill of Rights.”</a:t>
            </a:r>
          </a:p>
          <a:p>
            <a:pPr algn="l"/>
            <a:r>
              <a:rPr lang="en-US" sz="1000" b="0" i="0" dirty="0">
                <a:effectLst/>
                <a:latin typeface="Avenir Next LT Pro Light" panose="020B0304020202020204" pitchFamily="34" charset="0"/>
              </a:rPr>
              <a:t>The bill passed 11 to 5 on February 8, 1945. Today, Alaska celebrates </a:t>
            </a:r>
            <a:r>
              <a:rPr lang="en-US" sz="1000" b="0" i="0" dirty="0" err="1">
                <a:effectLst/>
                <a:latin typeface="Avenir Next LT Pro Light" panose="020B0304020202020204" pitchFamily="34" charset="0"/>
              </a:rPr>
              <a:t>Peratrovich’s</a:t>
            </a:r>
            <a:r>
              <a:rPr lang="en-US" sz="1000" b="0" i="0" dirty="0">
                <a:effectLst/>
                <a:latin typeface="Avenir Next LT Pro Light" panose="020B0304020202020204" pitchFamily="34" charset="0"/>
              </a:rPr>
              <a:t> (aka “fighter in velvet gloves”) contribution to Native equality every February 16th, “Elizabeth </a:t>
            </a:r>
            <a:r>
              <a:rPr lang="en-US" sz="1000" b="0" i="0" dirty="0" err="1">
                <a:effectLst/>
                <a:latin typeface="Avenir Next LT Pro Light" panose="020B0304020202020204" pitchFamily="34" charset="0"/>
              </a:rPr>
              <a:t>Peratrovich</a:t>
            </a:r>
            <a:r>
              <a:rPr lang="en-US" sz="1000" b="0" i="0" dirty="0">
                <a:effectLst/>
                <a:latin typeface="Avenir Next LT Pro Light" panose="020B0304020202020204" pitchFamily="34" charset="0"/>
              </a:rPr>
              <a:t> Day.” in 2020, the U.S. Mint </a:t>
            </a:r>
            <a:r>
              <a:rPr lang="en-US" sz="1000" b="0" i="0" dirty="0">
                <a:effectLst/>
                <a:latin typeface="Avenir Next LT Pro Light" panose="020B0304020202020204" pitchFamily="34" charset="0"/>
                <a:hlinkClick r:id="rId4" tooltip="(opens new window)"/>
              </a:rPr>
              <a:t>honored her civil rights legacy</a:t>
            </a:r>
            <a:r>
              <a:rPr lang="en-US" sz="1000" b="0" i="0" dirty="0">
                <a:effectLst/>
                <a:latin typeface="Avenir Next LT Pro Light" panose="020B0304020202020204" pitchFamily="34" charset="0"/>
              </a:rPr>
              <a:t> by putting her face on a commemorative one dollar coin.</a:t>
            </a:r>
          </a:p>
        </p:txBody>
      </p:sp>
      <p:pic>
        <p:nvPicPr>
          <p:cNvPr id="6" name="Picture Placeholder 5" descr="A picture containing text&#10;&#10;Description automatically generated">
            <a:extLst>
              <a:ext uri="{FF2B5EF4-FFF2-40B4-BE49-F238E27FC236}">
                <a16:creationId xmlns:a16="http://schemas.microsoft.com/office/drawing/2014/main" id="{18C80BC6-49D6-4433-9A22-FCE22FBFDB79}"/>
              </a:ext>
            </a:extLst>
          </p:cNvPr>
          <p:cNvPicPr>
            <a:picLocks noGrp="1" noChangeAspect="1"/>
          </p:cNvPicPr>
          <p:nvPr>
            <p:ph type="pic" idx="1"/>
          </p:nvPr>
        </p:nvPicPr>
        <p:blipFill rotWithShape="1">
          <a:blip r:embed="rId5"/>
          <a:srcRect l="15218" r="20160" b="-2"/>
          <a:stretch/>
        </p:blipFill>
        <p:spPr>
          <a:xfrm>
            <a:off x="7837371" y="237744"/>
            <a:ext cx="4124416" cy="6382512"/>
          </a:xfrm>
          <a:prstGeom prst="rect">
            <a:avLst/>
          </a:prstGeom>
        </p:spPr>
      </p:pic>
    </p:spTree>
    <p:extLst>
      <p:ext uri="{BB962C8B-B14F-4D97-AF65-F5344CB8AC3E}">
        <p14:creationId xmlns:p14="http://schemas.microsoft.com/office/powerpoint/2010/main" val="2706930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92E9E5-79AF-4029-8FCA-9C327D54FD8F}">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659927E4-E194-47BE-91C2-B87D50CF51DB}">
  <ds:schemaRefs>
    <ds:schemaRef ds:uri="http://schemas.microsoft.com/sharepoint/v3/contenttype/forms"/>
  </ds:schemaRefs>
</ds:datastoreItem>
</file>

<file path=customXml/itemProps3.xml><?xml version="1.0" encoding="utf-8"?>
<ds:datastoreItem xmlns:ds="http://schemas.openxmlformats.org/officeDocument/2006/customXml" ds:itemID="{E34A532A-EA0D-41F9-B458-AF9358EF2F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{245D1DE9-9741-4221-9D34-4F4A8272B71F}tf56410444_win32</Template>
  <TotalTime>2944</TotalTime>
  <Words>918</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Avenir Next LT Pro</vt:lpstr>
      <vt:lpstr>Avenir Next LT Pro Light</vt:lpstr>
      <vt:lpstr>Garamond</vt:lpstr>
      <vt:lpstr>Georgia</vt:lpstr>
      <vt:lpstr>Nunito Sans</vt:lpstr>
      <vt:lpstr>SavonVTI</vt:lpstr>
      <vt:lpstr>Powerful Native Women</vt:lpstr>
      <vt:lpstr>Strong Bonds to Society</vt:lpstr>
      <vt:lpstr>Susan La Flesche Omaha Doctor of Medicine</vt:lpstr>
      <vt:lpstr>Zitkala-Sa, Red Bird Sioux Native Author</vt:lpstr>
      <vt:lpstr>Elizabeth Wanamaker Peratrovich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Powerful Native Women</dc:title>
  <dc:creator>P J</dc:creator>
  <cp:lastModifiedBy>Bill Kearns</cp:lastModifiedBy>
  <cp:revision>8</cp:revision>
  <dcterms:created xsi:type="dcterms:W3CDTF">2022-03-13T19:40:53Z</dcterms:created>
  <dcterms:modified xsi:type="dcterms:W3CDTF">2023-05-05T17:24:29Z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