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04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5/10/2023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J7H7BCgSgMQ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mwilber@lwsd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F017F-50CA-4A7E-8D6C-97BD7EAFBD4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Winter Count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E7A23D-18DE-4F01-86DD-EDCACD275A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ENAEP Native Education</a:t>
            </a:r>
          </a:p>
        </p:txBody>
      </p:sp>
    </p:spTree>
    <p:extLst>
      <p:ext uri="{BB962C8B-B14F-4D97-AF65-F5344CB8AC3E}">
        <p14:creationId xmlns:p14="http://schemas.microsoft.com/office/powerpoint/2010/main" val="2926798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673F-D44C-4B63-9867-BE6368444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Winter 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17F78-B690-456E-8447-2E527A4D2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b="1" i="0" dirty="0">
                <a:solidFill>
                  <a:srgbClr val="222222"/>
                </a:solidFill>
                <a:effectLst/>
                <a:latin typeface="PBSSans"/>
              </a:rPr>
              <a:t>A winter count is a pictographic record of historical/memorable events.</a:t>
            </a:r>
          </a:p>
          <a:p>
            <a:pPr algn="l"/>
            <a:r>
              <a:rPr lang="en-US" b="1" i="0" dirty="0">
                <a:solidFill>
                  <a:srgbClr val="222222"/>
                </a:solidFill>
                <a:effectLst/>
                <a:latin typeface="PBSSans"/>
              </a:rPr>
              <a:t>The winter count, used by many Plains Indians, is a method of preserving history. </a:t>
            </a:r>
          </a:p>
          <a:p>
            <a:pPr algn="l"/>
            <a:r>
              <a:rPr lang="en-US" b="1" i="0" dirty="0">
                <a:solidFill>
                  <a:srgbClr val="222222"/>
                </a:solidFill>
                <a:effectLst/>
                <a:latin typeface="PBSSans"/>
              </a:rPr>
              <a:t>Important events are recorded for future generations. </a:t>
            </a:r>
          </a:p>
          <a:p>
            <a:pPr algn="l"/>
            <a:r>
              <a:rPr lang="en-US" b="1" i="0" dirty="0">
                <a:solidFill>
                  <a:srgbClr val="222222"/>
                </a:solidFill>
                <a:effectLst/>
                <a:latin typeface="PBSSans"/>
              </a:rPr>
              <a:t>The pictures, which are used as mnemonic devices, are arranged in chronological order.</a:t>
            </a:r>
            <a:endParaRPr lang="en-US" b="0" i="0" dirty="0">
              <a:solidFill>
                <a:srgbClr val="222222"/>
              </a:solidFill>
              <a:effectLst/>
              <a:latin typeface="PBSSan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990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2C216B5-4629-4405-B0A6-30A8D589B469}"/>
              </a:ext>
            </a:extLst>
          </p:cNvPr>
          <p:cNvSpPr txBox="1"/>
          <p:nvPr/>
        </p:nvSpPr>
        <p:spPr>
          <a:xfrm>
            <a:off x="3047301" y="1999936"/>
            <a:ext cx="609460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Each </a:t>
            </a:r>
            <a:r>
              <a:rPr lang="en-US" dirty="0" err="1"/>
              <a:t>tiospaye</a:t>
            </a:r>
            <a:r>
              <a:rPr lang="en-US" dirty="0"/>
              <a:t> designated a winter count keeper.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keeper (traditionally a man) of the winter count was the historian for the community.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Elders would gather and consult with the keeper to select the most important event of the year (first snow to first snow).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keeper would then draw an image on the winter count to represent the event.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images on the winter count were used as a reminder/aid to help the keeper remember the events.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keeper (oral historian) could then explain the events in detail.</a:t>
            </a:r>
          </a:p>
        </p:txBody>
      </p:sp>
    </p:spTree>
    <p:extLst>
      <p:ext uri="{BB962C8B-B14F-4D97-AF65-F5344CB8AC3E}">
        <p14:creationId xmlns:p14="http://schemas.microsoft.com/office/powerpoint/2010/main" val="3977066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8CE5B-BB04-461A-8C7D-95B55DAEF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Winter Count was recorded?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AB9E9-CDA3-4EFC-AA35-4B3FBC1D8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22222"/>
                </a:solidFill>
                <a:effectLst/>
                <a:latin typeface="PBSSans"/>
              </a:rPr>
              <a:t>Originally, the memorable events were recorded on rock</a:t>
            </a:r>
          </a:p>
          <a:p>
            <a:r>
              <a:rPr lang="en-US" b="1" i="0" dirty="0">
                <a:solidFill>
                  <a:srgbClr val="222222"/>
                </a:solidFill>
                <a:effectLst/>
                <a:latin typeface="PBSSans"/>
              </a:rPr>
              <a:t> Many paintings found on cave walls, canyons and mountains throughout the Great Plains, </a:t>
            </a:r>
          </a:p>
          <a:p>
            <a:r>
              <a:rPr lang="en-US" b="1" dirty="0">
                <a:solidFill>
                  <a:srgbClr val="222222"/>
                </a:solidFill>
                <a:latin typeface="PBSSans"/>
              </a:rPr>
              <a:t>O</a:t>
            </a:r>
            <a:r>
              <a:rPr lang="en-US" b="1" i="0" dirty="0">
                <a:solidFill>
                  <a:srgbClr val="222222"/>
                </a:solidFill>
                <a:effectLst/>
                <a:latin typeface="PBSSans"/>
              </a:rPr>
              <a:t>n buffalo hide, deer hide, and cow hide</a:t>
            </a:r>
          </a:p>
          <a:p>
            <a:r>
              <a:rPr lang="en-US" b="1" i="0" dirty="0">
                <a:solidFill>
                  <a:srgbClr val="222222"/>
                </a:solidFill>
                <a:effectLst/>
                <a:latin typeface="PBSSans"/>
              </a:rPr>
              <a:t> Then ledger paper and muslin (cotton fabric).</a:t>
            </a:r>
            <a:endParaRPr lang="en-US" b="0" i="0" dirty="0">
              <a:solidFill>
                <a:srgbClr val="222222"/>
              </a:solidFill>
              <a:effectLst/>
              <a:latin typeface="PBSSan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64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F01C7-89D2-481F-8C07-12D37F342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the dyes were made from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D157AB-2798-46BE-890B-DE3548C4F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222222"/>
                </a:solidFill>
                <a:effectLst/>
                <a:latin typeface="PBSSans"/>
              </a:rPr>
              <a:t>Natural dyes were used by the keeper to draw the images. </a:t>
            </a:r>
          </a:p>
          <a:p>
            <a:r>
              <a:rPr lang="en-US" b="1" i="0" dirty="0">
                <a:solidFill>
                  <a:srgbClr val="222222"/>
                </a:solidFill>
                <a:effectLst/>
                <a:latin typeface="PBSSans"/>
              </a:rPr>
              <a:t>The dyes used to record the images also changed over time. </a:t>
            </a:r>
          </a:p>
          <a:p>
            <a:r>
              <a:rPr lang="en-US" b="1" i="0" dirty="0">
                <a:solidFill>
                  <a:srgbClr val="222222"/>
                </a:solidFill>
                <a:effectLst/>
                <a:latin typeface="PBSSans"/>
              </a:rPr>
              <a:t>Berries, clay, plants, roots, and buffalo gall (liver bile), blood, and stomach contents were a few of the materials used to draw the images.</a:t>
            </a:r>
            <a:endParaRPr lang="en-US" b="0" i="0" dirty="0">
              <a:solidFill>
                <a:srgbClr val="222222"/>
              </a:solidFill>
              <a:effectLst/>
              <a:latin typeface="PBSSan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784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3C802A-2C1E-4144-AB24-8873B01AF0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Song of Winter Count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1E65BC-01BD-45D0-9ACC-7662DD873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https://youtu.be/J7H7BCgSgMQ</a:t>
            </a:r>
            <a:endParaRPr lang="en-US" dirty="0"/>
          </a:p>
          <a:p>
            <a:r>
              <a:rPr lang="en-US" b="1" i="0" dirty="0">
                <a:solidFill>
                  <a:srgbClr val="222222"/>
                </a:solidFill>
                <a:effectLst/>
                <a:latin typeface="PBSSans"/>
              </a:rPr>
              <a:t>Winter Count (</a:t>
            </a:r>
            <a:r>
              <a:rPr lang="en-US" b="1" i="0" dirty="0" err="1">
                <a:solidFill>
                  <a:srgbClr val="222222"/>
                </a:solidFill>
                <a:effectLst/>
                <a:latin typeface="PBSSans"/>
              </a:rPr>
              <a:t>Waniyetu</a:t>
            </a:r>
            <a:r>
              <a:rPr lang="en-US" b="1" i="0" dirty="0">
                <a:solidFill>
                  <a:srgbClr val="222222"/>
                </a:solidFill>
                <a:effectLst/>
                <a:latin typeface="PBSSans"/>
              </a:rPr>
              <a:t> </a:t>
            </a:r>
            <a:r>
              <a:rPr lang="en-US" b="1" i="0" dirty="0" err="1">
                <a:solidFill>
                  <a:srgbClr val="222222"/>
                </a:solidFill>
                <a:effectLst/>
                <a:latin typeface="PBSSans"/>
              </a:rPr>
              <a:t>Wowapi</a:t>
            </a:r>
            <a:r>
              <a:rPr lang="en-US" b="1" i="0" dirty="0">
                <a:solidFill>
                  <a:srgbClr val="222222"/>
                </a:solidFill>
                <a:effectLst/>
                <a:latin typeface="PBSSans"/>
              </a:rPr>
              <a:t>) </a:t>
            </a:r>
            <a:r>
              <a:rPr lang="en-US" b="0" i="0" dirty="0">
                <a:solidFill>
                  <a:srgbClr val="222222"/>
                </a:solidFill>
                <a:effectLst/>
                <a:latin typeface="PBSSans"/>
              </a:rPr>
              <a:t>A song written and performed by Scott Simpson, inspired by the Winter Counts of the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PBSSans"/>
              </a:rPr>
              <a:t>Oceti</a:t>
            </a:r>
            <a:r>
              <a:rPr lang="en-US" b="0" i="0" dirty="0">
                <a:solidFill>
                  <a:srgbClr val="222222"/>
                </a:solidFill>
                <a:effectLst/>
                <a:latin typeface="PBSSans"/>
              </a:rPr>
              <a:t> Sakowin </a:t>
            </a:r>
            <a:r>
              <a:rPr lang="en-US" b="0" i="0" dirty="0" err="1">
                <a:solidFill>
                  <a:srgbClr val="222222"/>
                </a:solidFill>
                <a:effectLst/>
                <a:latin typeface="PBSSans"/>
              </a:rPr>
              <a:t>Oyate</a:t>
            </a:r>
            <a:r>
              <a:rPr lang="en-US" b="0" i="0" dirty="0">
                <a:solidFill>
                  <a:srgbClr val="222222"/>
                </a:solidFill>
                <a:effectLst/>
                <a:latin typeface="PBSSans"/>
              </a:rPr>
              <a:t> and those Elders who are the keepers of the things that must always be remembered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735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B5715-8AED-4A74-B565-3F2B9ECF8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ENAEP Winter Count  Activity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B138C-38D4-4812-A593-D386965AF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3599" y="2052116"/>
            <a:ext cx="7796540" cy="3997828"/>
          </a:xfrm>
        </p:spPr>
        <p:txBody>
          <a:bodyPr/>
          <a:lstStyle/>
          <a:p>
            <a:r>
              <a:rPr lang="en-US" dirty="0"/>
              <a:t>Draw on a paper sack cut out in the shape of a buffalo</a:t>
            </a:r>
          </a:p>
          <a:p>
            <a:r>
              <a:rPr lang="en-US" dirty="0"/>
              <a:t>Share your story</a:t>
            </a:r>
          </a:p>
          <a:p>
            <a:r>
              <a:rPr lang="en-US" dirty="0"/>
              <a:t>Take a picture and send to my email </a:t>
            </a:r>
            <a:r>
              <a:rPr lang="en-US" dirty="0">
                <a:hlinkClick r:id="rId2"/>
              </a:rPr>
              <a:t>mwilber@lwsd.org</a:t>
            </a:r>
            <a:endParaRPr lang="en-US" dirty="0"/>
          </a:p>
          <a:p>
            <a:r>
              <a:rPr lang="en-US" dirty="0"/>
              <a:t>Will use in our ENAEP Publication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7AB0C6-FFB5-4008-81B0-E527F5FF4777}"/>
              </a:ext>
            </a:extLst>
          </p:cNvPr>
          <p:cNvSpPr txBox="1"/>
          <p:nvPr/>
        </p:nvSpPr>
        <p:spPr>
          <a:xfrm>
            <a:off x="2773599" y="2052116"/>
            <a:ext cx="609460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The students are the “keeper(s)” of the winter count.</a:t>
            </a:r>
          </a:p>
          <a:p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dirty="0"/>
              <a:t> Have the students draw their representation of 3 events that happened in 2020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6320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49</TotalTime>
  <Words>395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MS Shell Dlg 2</vt:lpstr>
      <vt:lpstr>PBSSans</vt:lpstr>
      <vt:lpstr>Wingdings</vt:lpstr>
      <vt:lpstr>Wingdings 3</vt:lpstr>
      <vt:lpstr>Madison</vt:lpstr>
      <vt:lpstr>Winter Count</vt:lpstr>
      <vt:lpstr>About Winter Count</vt:lpstr>
      <vt:lpstr>PowerPoint Presentation</vt:lpstr>
      <vt:lpstr>Where Winter Count was recorded?</vt:lpstr>
      <vt:lpstr>What the dyes were made from</vt:lpstr>
      <vt:lpstr> Song of Winter Count</vt:lpstr>
      <vt:lpstr>ENAEP Winter Count  Activity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Winter Count</dc:title>
  <dc:creator>Mary Wilber</dc:creator>
  <cp:lastModifiedBy>Bill Kearns</cp:lastModifiedBy>
  <cp:revision>8</cp:revision>
  <dcterms:created xsi:type="dcterms:W3CDTF">2021-01-08T04:22:34Z</dcterms:created>
  <dcterms:modified xsi:type="dcterms:W3CDTF">2023-05-10T16:53:39Z</dcterms:modified>
</cp:coreProperties>
</file>